
<file path=[Content_Types].xml><?xml version="1.0" encoding="utf-8"?>
<Types xmlns="http://schemas.openxmlformats.org/package/2006/content-types">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19"/>
  </p:notesMasterIdLst>
  <p:sldIdLst>
    <p:sldId id="310" r:id="rId4"/>
    <p:sldId id="662" r:id="rId5"/>
    <p:sldId id="638" r:id="rId6"/>
    <p:sldId id="639" r:id="rId7"/>
    <p:sldId id="640" r:id="rId8"/>
    <p:sldId id="641" r:id="rId9"/>
    <p:sldId id="642" r:id="rId10"/>
    <p:sldId id="643" r:id="rId11"/>
    <p:sldId id="644" r:id="rId12"/>
    <p:sldId id="645" r:id="rId13"/>
    <p:sldId id="646" r:id="rId14"/>
    <p:sldId id="647" r:id="rId15"/>
    <p:sldId id="648" r:id="rId16"/>
    <p:sldId id="649" r:id="rId17"/>
    <p:sldId id="650" r:id="rId18"/>
    <p:sldId id="651" r:id="rId20"/>
    <p:sldId id="652" r:id="rId21"/>
    <p:sldId id="653" r:id="rId22"/>
    <p:sldId id="654" r:id="rId23"/>
    <p:sldId id="656" r:id="rId24"/>
    <p:sldId id="657" r:id="rId25"/>
    <p:sldId id="658" r:id="rId26"/>
    <p:sldId id="672" r:id="rId27"/>
    <p:sldId id="693" r:id="rId28"/>
    <p:sldId id="680" r:id="rId29"/>
    <p:sldId id="695" r:id="rId30"/>
    <p:sldId id="759" r:id="rId31"/>
    <p:sldId id="659" r:id="rId32"/>
    <p:sldId id="660" r:id="rId33"/>
    <p:sldId id="661" r:id="rId34"/>
    <p:sldId id="760" r:id="rId35"/>
    <p:sldId id="761" r:id="rId36"/>
    <p:sldId id="524" r:id="rId37"/>
    <p:sldId id="564" r:id="rId38"/>
    <p:sldId id="681" r:id="rId39"/>
    <p:sldId id="592" r:id="rId40"/>
    <p:sldId id="593" r:id="rId41"/>
    <p:sldId id="565" r:id="rId42"/>
    <p:sldId id="594" r:id="rId43"/>
    <p:sldId id="683" r:id="rId44"/>
    <p:sldId id="684" r:id="rId45"/>
    <p:sldId id="566" r:id="rId46"/>
    <p:sldId id="685" r:id="rId47"/>
    <p:sldId id="686" r:id="rId48"/>
    <p:sldId id="687" r:id="rId49"/>
    <p:sldId id="595" r:id="rId50"/>
    <p:sldId id="568" r:id="rId51"/>
    <p:sldId id="688" r:id="rId52"/>
    <p:sldId id="569" r:id="rId53"/>
    <p:sldId id="596" r:id="rId54"/>
    <p:sldId id="689" r:id="rId55"/>
    <p:sldId id="690" r:id="rId56"/>
    <p:sldId id="598" r:id="rId57"/>
    <p:sldId id="600" r:id="rId58"/>
    <p:sldId id="429" r:id="rId59"/>
    <p:sldId id="450" r:id="rId60"/>
    <p:sldId id="430" r:id="rId61"/>
    <p:sldId id="277" r:id="rId62"/>
    <p:sldId id="456" r:id="rId63"/>
    <p:sldId id="457" r:id="rId64"/>
    <p:sldId id="696" r:id="rId65"/>
    <p:sldId id="591" r:id="rId66"/>
    <p:sldId id="697" r:id="rId67"/>
    <p:sldId id="699" r:id="rId68"/>
    <p:sldId id="587" r:id="rId69"/>
    <p:sldId id="588" r:id="rId70"/>
    <p:sldId id="558" r:id="rId71"/>
    <p:sldId id="559" r:id="rId72"/>
    <p:sldId id="560" r:id="rId73"/>
    <p:sldId id="561" r:id="rId74"/>
    <p:sldId id="562" r:id="rId75"/>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33CC"/>
    <a:srgbClr val="0F0066"/>
    <a:srgbClr val="C2D89A"/>
    <a:srgbClr val="00FF00"/>
    <a:srgbClr val="CCFF66"/>
    <a:srgbClr val="FFFF00"/>
    <a:srgbClr val="008000"/>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76"/>
    <p:restoredTop sz="94660"/>
  </p:normalViewPr>
  <p:slideViewPr>
    <p:cSldViewPr showGuides="1">
      <p:cViewPr varScale="1">
        <p:scale>
          <a:sx n="124" d="100"/>
          <a:sy n="124" d="100"/>
        </p:scale>
        <p:origin x="198" y="102"/>
      </p:cViewPr>
      <p:guideLst>
        <p:guide orient="horz" pos="2160"/>
        <p:guide pos="2835"/>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612"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059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ea typeface="宋体" panose="02010600030101010101" pitchFamily="2" charset="-122"/>
              </a:rPr>
            </a:fld>
            <a:endParaRPr lang="en-US" altLang="zh-CN" sz="1200"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Rot="1" noTextEdit="1"/>
          </p:cNvSpPr>
          <p:nvPr>
            <p:ph type="sldImg"/>
          </p:nvPr>
        </p:nvSpPr>
        <p:spPr/>
      </p:sp>
      <p:sp>
        <p:nvSpPr>
          <p:cNvPr id="35842" name="Rectangle 3"/>
          <p:cNvSpPr>
            <a:spLocks noGrp="1"/>
          </p:cNvSpPr>
          <p:nvPr>
            <p:ph type="body"/>
          </p:nvPr>
        </p:nvSpPr>
        <p:spPr/>
        <p:txBody>
          <a:bodyPr wrap="square" lIns="91440" tIns="45720" rIns="91440" bIns="45720" anchor="t"/>
          <a:p>
            <a:pPr lvl="0" eaLnBrk="1" hangingPunct="1"/>
            <a:endParaRPr lang="zh-CN" altLang="en-US" dirty="0"/>
          </a:p>
          <a:p>
            <a:pPr lvl="0" eaLnBrk="1" hangingPunct="1"/>
            <a:r>
              <a:rPr lang="zh-CN" altLang="en-US" dirty="0"/>
              <a:t>配色方案修改：</a:t>
            </a:r>
            <a:endParaRPr lang="zh-CN" altLang="en-US" dirty="0"/>
          </a:p>
          <a:p>
            <a:pPr lvl="0" eaLnBrk="1" hangingPunct="1"/>
            <a:r>
              <a:rPr lang="zh-CN" altLang="en-US" dirty="0"/>
              <a:t>配色方案在</a:t>
            </a:r>
            <a:r>
              <a:rPr lang="en-US" altLang="zh-CN" dirty="0"/>
              <a:t>【</a:t>
            </a:r>
            <a:r>
              <a:rPr lang="zh-CN" altLang="en-US" dirty="0"/>
              <a:t>格式</a:t>
            </a:r>
            <a:r>
              <a:rPr lang="en-US" altLang="zh-CN" dirty="0"/>
              <a:t>】--&gt;【</a:t>
            </a:r>
            <a:r>
              <a:rPr lang="zh-CN" altLang="en-US" dirty="0"/>
              <a:t>幻灯片设计</a:t>
            </a:r>
            <a:r>
              <a:rPr lang="en-US" altLang="zh-CN" dirty="0"/>
              <a:t>】--&gt;【</a:t>
            </a:r>
            <a:r>
              <a:rPr lang="zh-CN" altLang="en-US" dirty="0"/>
              <a:t>配色方案</a:t>
            </a:r>
            <a:r>
              <a:rPr lang="en-US" altLang="zh-CN" dirty="0"/>
              <a:t>】--&gt;【</a:t>
            </a:r>
            <a:r>
              <a:rPr lang="zh-CN" altLang="en-US" dirty="0"/>
              <a:t>编辑配色方案</a:t>
            </a:r>
            <a:r>
              <a:rPr lang="en-US" altLang="zh-CN" dirty="0"/>
              <a:t>】</a:t>
            </a:r>
            <a:r>
              <a:rPr lang="zh-CN" altLang="en-US" dirty="0"/>
              <a:t>下调整。</a:t>
            </a:r>
            <a:endParaRPr lang="zh-CN" altLang="en-US" dirty="0"/>
          </a:p>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609600" y="1219200"/>
            <a:ext cx="7924800" cy="914400"/>
          </a:xfrm>
          <a:custGeom>
            <a:avLst/>
            <a:gdLst/>
            <a:ahLst/>
            <a:cxnLst>
              <a:cxn ang="0">
                <a:pos x="0" y="2147483647"/>
              </a:cxn>
              <a:cxn ang="0">
                <a:pos x="0" y="0"/>
              </a:cxn>
              <a:cxn ang="0">
                <a:pos x="2147483647" y="0"/>
              </a:cxn>
            </a:cxnLst>
            <a:rect l="0" t="0" r="0" b="0"/>
            <a:pathLst>
              <a:path w="1000" h="1000">
                <a:moveTo>
                  <a:pt x="0" y="1000"/>
                </a:moveTo>
                <a:lnTo>
                  <a:pt x="0" y="0"/>
                </a:lnTo>
                <a:lnTo>
                  <a:pt x="1000" y="0"/>
                </a:lnTo>
              </a:path>
            </a:pathLst>
          </a:custGeom>
          <a:noFill/>
          <a:ln w="2540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3075" name="Line 8"/>
          <p:cNvSpPr/>
          <p:nvPr/>
        </p:nvSpPr>
        <p:spPr>
          <a:xfrm>
            <a:off x="1981200" y="3962400"/>
            <a:ext cx="6511925" cy="0"/>
          </a:xfrm>
          <a:prstGeom prst="line">
            <a:avLst/>
          </a:prstGeom>
          <a:ln w="19050" cap="flat" cmpd="sng">
            <a:solidFill>
              <a:schemeClr val="accent1"/>
            </a:solidFill>
            <a:prstDash val="solid"/>
            <a:headEnd type="none" w="med" len="med"/>
            <a:tailEnd type="none" w="med" len="med"/>
          </a:ln>
        </p:spPr>
      </p:sp>
      <p:sp>
        <p:nvSpPr>
          <p:cNvPr id="134146"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endParaRPr lang="zh-CN" altLang="en-US"/>
          </a:p>
        </p:txBody>
      </p:sp>
      <p:sp>
        <p:nvSpPr>
          <p:cNvPr id="134147"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C76990F3-A101-42D9-A600-47AA8E8D62EC}"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p>
            <a:pPr algn="r" eaLnBrk="1" hangingPunct="1">
              <a:buNone/>
            </a:pPr>
            <a:fld id="{9A0DB2DC-4C9A-4742-B13C-FB6460FD3503}" type="slidenum">
              <a:rPr lang="en-US" altLang="zh-CN" dirty="0">
                <a:latin typeface="Garamond" panose="02020404030301010803" pitchFamily="18" charset="0"/>
                <a:ea typeface="宋体" panose="02010600030101010101" pitchFamily="2" charset="-122"/>
              </a:rPr>
            </a:fld>
            <a:endParaRPr lang="en-US" altLang="zh-CN" dirty="0">
              <a:latin typeface="Garamond" panose="02020404030301010803" pitchFamily="18" charset="0"/>
              <a:ea typeface="宋体" panose="02010600030101010101" pitchFamily="2" charset="-122"/>
            </a:endParaRPr>
          </a:p>
        </p:txBody>
      </p:sp>
    </p:spTree>
  </p:cSld>
  <p:clrMapOvr>
    <a:masterClrMapping/>
  </p:clrMapOvr>
  <p:transition>
    <p:blinds/>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B70124A-5E8C-4B38-950E-730A9FAEB2E9}"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52D6E5C-9555-43B6-8492-445CA62FEA89}"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28874C0-C4B2-444C-8C14-72A40676E919}"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grpSp>
        <p:nvGrpSpPr>
          <p:cNvPr id="4100" name="Group 2"/>
          <p:cNvGrpSpPr/>
          <p:nvPr userDrawn="1"/>
        </p:nvGrpSpPr>
        <p:grpSpPr>
          <a:xfrm>
            <a:off x="0" y="1208088"/>
            <a:ext cx="9144000" cy="4467225"/>
            <a:chOff x="0" y="1207336"/>
            <a:chExt cx="12192000" cy="4467863"/>
          </a:xfrm>
        </p:grpSpPr>
        <p:sp>
          <p:nvSpPr>
            <p:cNvPr id="10" name="Flowchart: Delay 24"/>
            <p:cNvSpPr/>
            <p:nvPr/>
          </p:nvSpPr>
          <p:spPr>
            <a:xfrm flipH="1">
              <a:off x="2611967" y="3441267"/>
              <a:ext cx="1849967" cy="2052931"/>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1" fmla="*/ 7185 w 2073585"/>
                <a:gd name="connsiteY0-2" fmla="*/ 0 h 2422800"/>
                <a:gd name="connsiteX1-3" fmla="*/ 1040385 w 2073585"/>
                <a:gd name="connsiteY1-4" fmla="*/ 0 h 2422800"/>
                <a:gd name="connsiteX2-5" fmla="*/ 2073585 w 2073585"/>
                <a:gd name="connsiteY2-6" fmla="*/ 1211400 h 2422800"/>
                <a:gd name="connsiteX3-7" fmla="*/ 1040385 w 2073585"/>
                <a:gd name="connsiteY3-8" fmla="*/ 2422800 h 2422800"/>
                <a:gd name="connsiteX4-9" fmla="*/ 7185 w 2073585"/>
                <a:gd name="connsiteY4-10" fmla="*/ 2422800 h 2422800"/>
                <a:gd name="connsiteX5-11" fmla="*/ 0 w 2073585"/>
                <a:gd name="connsiteY5-12" fmla="*/ 1045208 h 2422800"/>
                <a:gd name="connsiteX6" fmla="*/ 7185 w 2073585"/>
                <a:gd name="connsiteY6" fmla="*/ 0 h 2422800"/>
                <a:gd name="connsiteX0-13" fmla="*/ 0 w 2073585"/>
                <a:gd name="connsiteY0-14" fmla="*/ 1045208 h 2422800"/>
                <a:gd name="connsiteX1-15" fmla="*/ 7185 w 2073585"/>
                <a:gd name="connsiteY1-16" fmla="*/ 0 h 2422800"/>
                <a:gd name="connsiteX2-17" fmla="*/ 1040385 w 2073585"/>
                <a:gd name="connsiteY2-18" fmla="*/ 0 h 2422800"/>
                <a:gd name="connsiteX3-19" fmla="*/ 2073585 w 2073585"/>
                <a:gd name="connsiteY3-20" fmla="*/ 1211400 h 2422800"/>
                <a:gd name="connsiteX4-21" fmla="*/ 1040385 w 2073585"/>
                <a:gd name="connsiteY4-22" fmla="*/ 2422800 h 2422800"/>
                <a:gd name="connsiteX5-23" fmla="*/ 7185 w 2073585"/>
                <a:gd name="connsiteY5-24" fmla="*/ 2422800 h 2422800"/>
                <a:gd name="connsiteX6-25" fmla="*/ 91440 w 2073585"/>
                <a:gd name="connsiteY6-26" fmla="*/ 1136648 h 2422800"/>
                <a:gd name="connsiteX0-27" fmla="*/ 0 w 2073585"/>
                <a:gd name="connsiteY0-28" fmla="*/ 1045208 h 2422800"/>
                <a:gd name="connsiteX1-29" fmla="*/ 7185 w 2073585"/>
                <a:gd name="connsiteY1-30" fmla="*/ 0 h 2422800"/>
                <a:gd name="connsiteX2-31" fmla="*/ 1040385 w 2073585"/>
                <a:gd name="connsiteY2-32" fmla="*/ 0 h 2422800"/>
                <a:gd name="connsiteX3-33" fmla="*/ 2073585 w 2073585"/>
                <a:gd name="connsiteY3-34" fmla="*/ 1211400 h 2422800"/>
                <a:gd name="connsiteX4-35" fmla="*/ 1040385 w 2073585"/>
                <a:gd name="connsiteY4-36" fmla="*/ 2422800 h 2422800"/>
                <a:gd name="connsiteX5-37" fmla="*/ 7185 w 2073585"/>
                <a:gd name="connsiteY5-38" fmla="*/ 2422800 h 2422800"/>
                <a:gd name="connsiteX0-39" fmla="*/ 0 w 2066400"/>
                <a:gd name="connsiteY0-40" fmla="*/ 0 h 2422800"/>
                <a:gd name="connsiteX1-41" fmla="*/ 1033200 w 2066400"/>
                <a:gd name="connsiteY1-42" fmla="*/ 0 h 2422800"/>
                <a:gd name="connsiteX2-43" fmla="*/ 2066400 w 2066400"/>
                <a:gd name="connsiteY2-44" fmla="*/ 1211400 h 2422800"/>
                <a:gd name="connsiteX3-45" fmla="*/ 1033200 w 2066400"/>
                <a:gd name="connsiteY3-46" fmla="*/ 2422800 h 2422800"/>
                <a:gd name="connsiteX4-47" fmla="*/ 0 w 2066400"/>
                <a:gd name="connsiteY4-48" fmla="*/ 2422800 h 2422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Flowchart: Delay 24"/>
            <p:cNvSpPr/>
            <p:nvPr/>
          </p:nvSpPr>
          <p:spPr>
            <a:xfrm>
              <a:off x="9491133" y="1378810"/>
              <a:ext cx="1849967" cy="205293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1" fmla="*/ 7185 w 2073585"/>
                <a:gd name="connsiteY0-2" fmla="*/ 0 h 2422800"/>
                <a:gd name="connsiteX1-3" fmla="*/ 1040385 w 2073585"/>
                <a:gd name="connsiteY1-4" fmla="*/ 0 h 2422800"/>
                <a:gd name="connsiteX2-5" fmla="*/ 2073585 w 2073585"/>
                <a:gd name="connsiteY2-6" fmla="*/ 1211400 h 2422800"/>
                <a:gd name="connsiteX3-7" fmla="*/ 1040385 w 2073585"/>
                <a:gd name="connsiteY3-8" fmla="*/ 2422800 h 2422800"/>
                <a:gd name="connsiteX4-9" fmla="*/ 7185 w 2073585"/>
                <a:gd name="connsiteY4-10" fmla="*/ 2422800 h 2422800"/>
                <a:gd name="connsiteX5-11" fmla="*/ 0 w 2073585"/>
                <a:gd name="connsiteY5-12" fmla="*/ 1045208 h 2422800"/>
                <a:gd name="connsiteX6" fmla="*/ 7185 w 2073585"/>
                <a:gd name="connsiteY6" fmla="*/ 0 h 2422800"/>
                <a:gd name="connsiteX0-13" fmla="*/ 0 w 2073585"/>
                <a:gd name="connsiteY0-14" fmla="*/ 1045208 h 2422800"/>
                <a:gd name="connsiteX1-15" fmla="*/ 7185 w 2073585"/>
                <a:gd name="connsiteY1-16" fmla="*/ 0 h 2422800"/>
                <a:gd name="connsiteX2-17" fmla="*/ 1040385 w 2073585"/>
                <a:gd name="connsiteY2-18" fmla="*/ 0 h 2422800"/>
                <a:gd name="connsiteX3-19" fmla="*/ 2073585 w 2073585"/>
                <a:gd name="connsiteY3-20" fmla="*/ 1211400 h 2422800"/>
                <a:gd name="connsiteX4-21" fmla="*/ 1040385 w 2073585"/>
                <a:gd name="connsiteY4-22" fmla="*/ 2422800 h 2422800"/>
                <a:gd name="connsiteX5-23" fmla="*/ 7185 w 2073585"/>
                <a:gd name="connsiteY5-24" fmla="*/ 2422800 h 2422800"/>
                <a:gd name="connsiteX6-25" fmla="*/ 91440 w 2073585"/>
                <a:gd name="connsiteY6-26" fmla="*/ 1136648 h 2422800"/>
                <a:gd name="connsiteX0-27" fmla="*/ 0 w 2073585"/>
                <a:gd name="connsiteY0-28" fmla="*/ 1045208 h 2422800"/>
                <a:gd name="connsiteX1-29" fmla="*/ 7185 w 2073585"/>
                <a:gd name="connsiteY1-30" fmla="*/ 0 h 2422800"/>
                <a:gd name="connsiteX2-31" fmla="*/ 1040385 w 2073585"/>
                <a:gd name="connsiteY2-32" fmla="*/ 0 h 2422800"/>
                <a:gd name="connsiteX3-33" fmla="*/ 2073585 w 2073585"/>
                <a:gd name="connsiteY3-34" fmla="*/ 1211400 h 2422800"/>
                <a:gd name="connsiteX4-35" fmla="*/ 1040385 w 2073585"/>
                <a:gd name="connsiteY4-36" fmla="*/ 2422800 h 2422800"/>
                <a:gd name="connsiteX5-37" fmla="*/ 7185 w 2073585"/>
                <a:gd name="connsiteY5-38" fmla="*/ 2422800 h 2422800"/>
                <a:gd name="connsiteX0-39" fmla="*/ 0 w 2066400"/>
                <a:gd name="connsiteY0-40" fmla="*/ 0 h 2422800"/>
                <a:gd name="connsiteX1-41" fmla="*/ 1033200 w 2066400"/>
                <a:gd name="connsiteY1-42" fmla="*/ 0 h 2422800"/>
                <a:gd name="connsiteX2-43" fmla="*/ 2066400 w 2066400"/>
                <a:gd name="connsiteY2-44" fmla="*/ 1211400 h 2422800"/>
                <a:gd name="connsiteX3-45" fmla="*/ 1033200 w 2066400"/>
                <a:gd name="connsiteY3-46" fmla="*/ 2422800 h 2422800"/>
                <a:gd name="connsiteX4-47" fmla="*/ 0 w 2066400"/>
                <a:gd name="connsiteY4-48" fmla="*/ 2422800 h 2422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4"/>
            <p:cNvSpPr/>
            <p:nvPr/>
          </p:nvSpPr>
          <p:spPr>
            <a:xfrm>
              <a:off x="4417484" y="1207336"/>
              <a:ext cx="5073649" cy="357238"/>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0"/>
            <p:cNvSpPr/>
            <p:nvPr/>
          </p:nvSpPr>
          <p:spPr>
            <a:xfrm>
              <a:off x="0" y="1207336"/>
              <a:ext cx="4417484" cy="357238"/>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Rectangle 27"/>
            <p:cNvSpPr/>
            <p:nvPr/>
          </p:nvSpPr>
          <p:spPr>
            <a:xfrm>
              <a:off x="4417484" y="3269793"/>
              <a:ext cx="5073649" cy="355651"/>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36"/>
            <p:cNvSpPr/>
            <p:nvPr/>
          </p:nvSpPr>
          <p:spPr>
            <a:xfrm>
              <a:off x="4415367" y="5317960"/>
              <a:ext cx="5073651" cy="357239"/>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Rectangle 63"/>
            <p:cNvSpPr/>
            <p:nvPr/>
          </p:nvSpPr>
          <p:spPr>
            <a:xfrm>
              <a:off x="9448800" y="5317960"/>
              <a:ext cx="2743200" cy="355651"/>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 name="Title 1"/>
          <p:cNvSpPr>
            <a:spLocks noGrp="1"/>
          </p:cNvSpPr>
          <p:nvPr>
            <p:ph type="title"/>
          </p:nvPr>
        </p:nvSpPr>
        <p:spPr>
          <a:xfrm>
            <a:off x="346979" y="2079876"/>
            <a:ext cx="2289065" cy="1475598"/>
          </a:xfrm>
        </p:spPr>
        <p:txBody>
          <a:bodyPr lIns="0" tIns="0" rIns="0" bIns="0"/>
          <a:lstStyle>
            <a:lvl1pPr>
              <a:defRPr/>
            </a:lvl1pPr>
          </a:lstStyle>
          <a:p>
            <a:r>
              <a:rPr lang="zh-CN" altLang="en-US" smtClean="0"/>
              <a:t>单击此处编辑母版标题样式</a:t>
            </a:r>
            <a:endParaRPr lang="ru-RU" dirty="0"/>
          </a:p>
        </p:txBody>
      </p:sp>
      <p:sp>
        <p:nvSpPr>
          <p:cNvPr id="8" name="Text Placeholder 7"/>
          <p:cNvSpPr>
            <a:spLocks noGrp="1"/>
          </p:cNvSpPr>
          <p:nvPr>
            <p:ph type="body" sz="quarter" idx="13"/>
          </p:nvPr>
        </p:nvSpPr>
        <p:spPr>
          <a:xfrm>
            <a:off x="346473" y="3587770"/>
            <a:ext cx="1294597"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 name="Text Placeholder 7"/>
          <p:cNvSpPr>
            <a:spLocks noGrp="1"/>
          </p:cNvSpPr>
          <p:nvPr>
            <p:ph type="body" sz="quarter" idx="14"/>
          </p:nvPr>
        </p:nvSpPr>
        <p:spPr>
          <a:xfrm>
            <a:off x="346473" y="3927199"/>
            <a:ext cx="1294597"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06" name="Picture Placeholder 104"/>
          <p:cNvSpPr>
            <a:spLocks noGrp="1"/>
          </p:cNvSpPr>
          <p:nvPr>
            <p:ph type="pic" sz="quarter" idx="56"/>
          </p:nvPr>
        </p:nvSpPr>
        <p:spPr>
          <a:xfrm>
            <a:off x="346472" y="5725379"/>
            <a:ext cx="713184" cy="685800"/>
          </a:xfrm>
          <a:ln w="3556">
            <a:solidFill>
              <a:srgbClr val="454D55"/>
            </a:solidFill>
          </a:ln>
        </p:spPr>
        <p:txBody>
          <a:bodyPr vert="horz" wrap="square" lIns="91440" tIns="45720" rIns="91440" bIns="45720" numCol="1" anchor="ctr" anchorCtr="0" compatLnSpc="1">
            <a:noAutofit/>
          </a:bodyPr>
          <a:lstStyle>
            <a:lvl1pPr marL="0" indent="0" algn="ctr">
              <a:buNone/>
              <a:defRPr sz="1200"/>
            </a:lvl1p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sz="1200" b="0" i="0" u="none" strike="noStrike" kern="0" cap="none" spc="0" normalizeH="0" baseline="0" noProof="0">
                <a:ln>
                  <a:noFill/>
                </a:ln>
                <a:solidFill>
                  <a:schemeClr val="tx1"/>
                </a:solidFill>
                <a:effectLst/>
                <a:uLnTx/>
                <a:uFillTx/>
                <a:latin typeface="+mn-lt"/>
                <a:ea typeface="+mn-ea"/>
                <a:cs typeface="+mn-cs"/>
              </a:rPr>
              <a:t>Click icon to add picture</a:t>
            </a:r>
            <a:endParaRPr kumimoji="0" lang="ru-RU" sz="1200" b="0" i="0" u="none" strike="noStrike" kern="0" cap="none" spc="0" normalizeH="0" baseline="0" noProof="0">
              <a:ln>
                <a:noFill/>
              </a:ln>
              <a:solidFill>
                <a:schemeClr val="tx1"/>
              </a:solidFill>
              <a:effectLst/>
              <a:uLnTx/>
              <a:uFillTx/>
              <a:latin typeface="+mn-lt"/>
              <a:ea typeface="+mn-ea"/>
              <a:cs typeface="+mn-cs"/>
            </a:endParaRPr>
          </a:p>
        </p:txBody>
      </p:sp>
      <p:sp>
        <p:nvSpPr>
          <p:cNvPr id="108" name="Text Placeholder 42"/>
          <p:cNvSpPr>
            <a:spLocks noGrp="1"/>
          </p:cNvSpPr>
          <p:nvPr>
            <p:ph type="body" sz="quarter" idx="57"/>
          </p:nvPr>
        </p:nvSpPr>
        <p:spPr>
          <a:xfrm>
            <a:off x="1923847" y="863644"/>
            <a:ext cx="783000" cy="1044000"/>
          </a:xfrm>
          <a:prstGeom prst="ellipse">
            <a:avLst/>
          </a:prstGeom>
          <a:solidFill>
            <a:srgbClr val="BAC82F"/>
          </a:solidFill>
          <a:ln w="72390">
            <a:solidFill>
              <a:schemeClr val="bg1"/>
            </a:solidFill>
          </a:ln>
        </p:spPr>
        <p:txBody>
          <a:bodyPr lIns="0" tIns="0" rIns="0" bIns="0" anchor="ctr">
            <a:normAutofit/>
          </a:bodyPr>
          <a:lstStyle>
            <a:lvl1pPr marL="0" indent="0" algn="ctr">
              <a:buNone/>
              <a:defRPr lang="ru-RU" sz="2200" kern="1200" dirty="0">
                <a:solidFill>
                  <a:srgbClr val="454D55"/>
                </a:solidFill>
                <a:latin typeface="+mj-lt"/>
                <a:ea typeface="+mn-ea"/>
                <a:cs typeface="+mn-cs"/>
              </a:defRPr>
            </a:lvl1pPr>
          </a:lstStyle>
          <a:p>
            <a:pPr lvl="0"/>
            <a:r>
              <a:rPr lang="zh-CN" altLang="en-US" smtClean="0"/>
              <a:t>单击此处编辑母版文本样式</a:t>
            </a:r>
            <a:endParaRPr lang="zh-CN" altLang="en-US" smtClean="0"/>
          </a:p>
        </p:txBody>
      </p:sp>
      <p:sp>
        <p:nvSpPr>
          <p:cNvPr id="44" name="Text Placeholder 42"/>
          <p:cNvSpPr>
            <a:spLocks noGrp="1"/>
          </p:cNvSpPr>
          <p:nvPr>
            <p:ph type="body" sz="quarter" idx="15"/>
          </p:nvPr>
        </p:nvSpPr>
        <p:spPr>
          <a:xfrm>
            <a:off x="3311226" y="843980"/>
            <a:ext cx="783000" cy="1044000"/>
          </a:xfrm>
          <a:prstGeom prst="ellipse">
            <a:avLst/>
          </a:prstGeom>
          <a:solidFill>
            <a:schemeClr val="bg1"/>
          </a:solidFill>
          <a:ln w="72390">
            <a:solidFill>
              <a:srgbClr val="BAC82F"/>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0" name="Text Placeholder 7"/>
          <p:cNvSpPr>
            <a:spLocks noGrp="1"/>
          </p:cNvSpPr>
          <p:nvPr>
            <p:ph type="body" sz="quarter" idx="32"/>
          </p:nvPr>
        </p:nvSpPr>
        <p:spPr>
          <a:xfrm>
            <a:off x="3058827" y="436306"/>
            <a:ext cx="1294597"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1" name="Text Placeholder 7"/>
          <p:cNvSpPr>
            <a:spLocks noGrp="1"/>
          </p:cNvSpPr>
          <p:nvPr>
            <p:ph type="body" sz="quarter" idx="33"/>
          </p:nvPr>
        </p:nvSpPr>
        <p:spPr>
          <a:xfrm>
            <a:off x="3058826" y="618757"/>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0" name="Text Placeholder 42"/>
          <p:cNvSpPr>
            <a:spLocks noGrp="1"/>
          </p:cNvSpPr>
          <p:nvPr>
            <p:ph type="body" sz="quarter" idx="17"/>
          </p:nvPr>
        </p:nvSpPr>
        <p:spPr>
          <a:xfrm>
            <a:off x="4319352" y="863644"/>
            <a:ext cx="783000" cy="1044000"/>
          </a:xfrm>
          <a:prstGeom prst="ellipse">
            <a:avLst/>
          </a:prstGeom>
          <a:solidFill>
            <a:schemeClr val="bg1"/>
          </a:solidFill>
          <a:ln w="72390">
            <a:solidFill>
              <a:schemeClr val="accent2">
                <a:alpha val="60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2" name="Text Placeholder 7"/>
          <p:cNvSpPr>
            <a:spLocks noGrp="1"/>
          </p:cNvSpPr>
          <p:nvPr>
            <p:ph type="body" sz="quarter" idx="34"/>
          </p:nvPr>
        </p:nvSpPr>
        <p:spPr>
          <a:xfrm>
            <a:off x="4067011" y="2025874"/>
            <a:ext cx="1294597"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3" name="Text Placeholder 7"/>
          <p:cNvSpPr>
            <a:spLocks noGrp="1"/>
          </p:cNvSpPr>
          <p:nvPr>
            <p:ph type="body" sz="quarter" idx="35"/>
          </p:nvPr>
        </p:nvSpPr>
        <p:spPr>
          <a:xfrm>
            <a:off x="4067010" y="220832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49" name="Text Placeholder 42"/>
          <p:cNvSpPr>
            <a:spLocks noGrp="1"/>
          </p:cNvSpPr>
          <p:nvPr>
            <p:ph type="body" sz="quarter" idx="18"/>
          </p:nvPr>
        </p:nvSpPr>
        <p:spPr>
          <a:xfrm>
            <a:off x="5327478" y="863644"/>
            <a:ext cx="783000" cy="1044000"/>
          </a:xfrm>
          <a:prstGeom prst="ellipse">
            <a:avLst/>
          </a:prstGeom>
          <a:solidFill>
            <a:schemeClr val="bg1"/>
          </a:solidFill>
          <a:ln w="72390">
            <a:solidFill>
              <a:schemeClr val="accent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4" name="Text Placeholder 7"/>
          <p:cNvSpPr>
            <a:spLocks noGrp="1"/>
          </p:cNvSpPr>
          <p:nvPr>
            <p:ph type="body" sz="quarter" idx="36"/>
          </p:nvPr>
        </p:nvSpPr>
        <p:spPr>
          <a:xfrm>
            <a:off x="5066544" y="437795"/>
            <a:ext cx="1294597"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5" name="Text Placeholder 7"/>
          <p:cNvSpPr>
            <a:spLocks noGrp="1"/>
          </p:cNvSpPr>
          <p:nvPr>
            <p:ph type="body" sz="quarter" idx="37"/>
          </p:nvPr>
        </p:nvSpPr>
        <p:spPr>
          <a:xfrm>
            <a:off x="5066543" y="618757"/>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46" name="Text Placeholder 42"/>
          <p:cNvSpPr>
            <a:spLocks noGrp="1"/>
          </p:cNvSpPr>
          <p:nvPr>
            <p:ph type="body" sz="quarter" idx="16"/>
          </p:nvPr>
        </p:nvSpPr>
        <p:spPr>
          <a:xfrm>
            <a:off x="6335604" y="863644"/>
            <a:ext cx="783000" cy="1044000"/>
          </a:xfrm>
          <a:prstGeom prst="ellipse">
            <a:avLst/>
          </a:prstGeom>
          <a:solidFill>
            <a:schemeClr val="bg1"/>
          </a:solidFill>
          <a:ln w="72390">
            <a:solidFill>
              <a:schemeClr val="accent2">
                <a:lumMod val="75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6" name="Text Placeholder 7"/>
          <p:cNvSpPr>
            <a:spLocks noGrp="1"/>
          </p:cNvSpPr>
          <p:nvPr>
            <p:ph type="body" sz="quarter" idx="38"/>
          </p:nvPr>
        </p:nvSpPr>
        <p:spPr>
          <a:xfrm>
            <a:off x="6080155" y="2025874"/>
            <a:ext cx="1294597"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7" name="Text Placeholder 7"/>
          <p:cNvSpPr>
            <a:spLocks noGrp="1"/>
          </p:cNvSpPr>
          <p:nvPr>
            <p:ph type="body" sz="quarter" idx="39"/>
          </p:nvPr>
        </p:nvSpPr>
        <p:spPr>
          <a:xfrm>
            <a:off x="6080154" y="220832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73" name="Text Placeholder 42"/>
          <p:cNvSpPr>
            <a:spLocks noGrp="1"/>
          </p:cNvSpPr>
          <p:nvPr>
            <p:ph type="body" sz="quarter" idx="28"/>
          </p:nvPr>
        </p:nvSpPr>
        <p:spPr>
          <a:xfrm>
            <a:off x="8028816" y="1917406"/>
            <a:ext cx="783000" cy="1044000"/>
          </a:xfrm>
          <a:prstGeom prst="ellipse">
            <a:avLst/>
          </a:prstGeom>
          <a:solidFill>
            <a:schemeClr val="tx1"/>
          </a:solidFill>
          <a:ln w="72390">
            <a:solidFill>
              <a:schemeClr val="bg1"/>
            </a:solidFill>
          </a:ln>
        </p:spPr>
        <p:txBody>
          <a:bodyPr lIns="0" tIns="0" rIns="0" bIns="0" anchor="ctr">
            <a:normAutofit/>
          </a:bodyPr>
          <a:lstStyle>
            <a:lvl1pPr marL="0" indent="0" algn="ctr">
              <a:buNone/>
              <a:defRPr lang="ru-RU" sz="2200" kern="1200" dirty="0">
                <a:solidFill>
                  <a:schemeClr val="bg1"/>
                </a:solidFill>
                <a:latin typeface="+mj-lt"/>
                <a:ea typeface="+mn-ea"/>
                <a:cs typeface="+mn-cs"/>
              </a:defRPr>
            </a:lvl1pPr>
          </a:lstStyle>
          <a:p>
            <a:pPr lvl="0"/>
            <a:r>
              <a:rPr lang="zh-CN" altLang="en-US" smtClean="0"/>
              <a:t>单击此处编辑母版文本样式</a:t>
            </a:r>
            <a:endParaRPr lang="zh-CN" altLang="en-US" smtClean="0"/>
          </a:p>
        </p:txBody>
      </p:sp>
      <p:sp>
        <p:nvSpPr>
          <p:cNvPr id="57" name="Text Placeholder 42"/>
          <p:cNvSpPr>
            <a:spLocks noGrp="1"/>
          </p:cNvSpPr>
          <p:nvPr>
            <p:ph type="body" sz="quarter" idx="20"/>
          </p:nvPr>
        </p:nvSpPr>
        <p:spPr>
          <a:xfrm>
            <a:off x="6335604" y="2914158"/>
            <a:ext cx="783000" cy="1044000"/>
          </a:xfrm>
          <a:prstGeom prst="ellipse">
            <a:avLst/>
          </a:prstGeom>
          <a:solidFill>
            <a:schemeClr val="bg1"/>
          </a:solidFill>
          <a:ln w="72390">
            <a:solidFill>
              <a:schemeClr val="bg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4" name="Text Placeholder 7"/>
          <p:cNvSpPr>
            <a:spLocks noGrp="1"/>
          </p:cNvSpPr>
          <p:nvPr>
            <p:ph type="body" sz="quarter" idx="46"/>
          </p:nvPr>
        </p:nvSpPr>
        <p:spPr>
          <a:xfrm>
            <a:off x="6078878" y="4073394"/>
            <a:ext cx="1294597"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5" name="Text Placeholder 7"/>
          <p:cNvSpPr>
            <a:spLocks noGrp="1"/>
          </p:cNvSpPr>
          <p:nvPr>
            <p:ph type="body" sz="quarter" idx="47"/>
          </p:nvPr>
        </p:nvSpPr>
        <p:spPr>
          <a:xfrm>
            <a:off x="6078877" y="425584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8" name="Text Placeholder 42"/>
          <p:cNvSpPr>
            <a:spLocks noGrp="1"/>
          </p:cNvSpPr>
          <p:nvPr>
            <p:ph type="body" sz="quarter" idx="21"/>
          </p:nvPr>
        </p:nvSpPr>
        <p:spPr>
          <a:xfrm>
            <a:off x="5327478" y="2914158"/>
            <a:ext cx="783000" cy="1044000"/>
          </a:xfrm>
          <a:prstGeom prst="ellipse">
            <a:avLst/>
          </a:prstGeom>
          <a:solidFill>
            <a:schemeClr val="bg1"/>
          </a:solidFill>
          <a:ln w="72390">
            <a:solidFill>
              <a:schemeClr val="bg2">
                <a:lumMod val="75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0" name="Text Placeholder 7"/>
          <p:cNvSpPr>
            <a:spLocks noGrp="1"/>
          </p:cNvSpPr>
          <p:nvPr>
            <p:ph type="body" sz="quarter" idx="42"/>
          </p:nvPr>
        </p:nvSpPr>
        <p:spPr>
          <a:xfrm>
            <a:off x="5066543" y="2505648"/>
            <a:ext cx="1294597"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1" name="Text Placeholder 7"/>
          <p:cNvSpPr>
            <a:spLocks noGrp="1"/>
          </p:cNvSpPr>
          <p:nvPr>
            <p:ph type="body" sz="quarter" idx="43"/>
          </p:nvPr>
        </p:nvSpPr>
        <p:spPr>
          <a:xfrm>
            <a:off x="5066542" y="2688099"/>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9" name="Text Placeholder 42"/>
          <p:cNvSpPr>
            <a:spLocks noGrp="1"/>
          </p:cNvSpPr>
          <p:nvPr>
            <p:ph type="body" sz="quarter" idx="22"/>
          </p:nvPr>
        </p:nvSpPr>
        <p:spPr>
          <a:xfrm>
            <a:off x="4319352" y="2914158"/>
            <a:ext cx="783000" cy="1044000"/>
          </a:xfrm>
          <a:prstGeom prst="ellipse">
            <a:avLst/>
          </a:prstGeom>
          <a:solidFill>
            <a:schemeClr val="bg1"/>
          </a:solidFill>
          <a:ln w="72390">
            <a:solidFill>
              <a:schemeClr val="accent1">
                <a:lumMod val="75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2" name="Text Placeholder 7"/>
          <p:cNvSpPr>
            <a:spLocks noGrp="1"/>
          </p:cNvSpPr>
          <p:nvPr>
            <p:ph type="body" sz="quarter" idx="44"/>
          </p:nvPr>
        </p:nvSpPr>
        <p:spPr>
          <a:xfrm>
            <a:off x="4065734" y="4073394"/>
            <a:ext cx="1294597"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3" name="Text Placeholder 7"/>
          <p:cNvSpPr>
            <a:spLocks noGrp="1"/>
          </p:cNvSpPr>
          <p:nvPr>
            <p:ph type="body" sz="quarter" idx="45"/>
          </p:nvPr>
        </p:nvSpPr>
        <p:spPr>
          <a:xfrm>
            <a:off x="4065733" y="425584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6" name="Text Placeholder 42"/>
          <p:cNvSpPr>
            <a:spLocks noGrp="1"/>
          </p:cNvSpPr>
          <p:nvPr>
            <p:ph type="body" sz="quarter" idx="19"/>
          </p:nvPr>
        </p:nvSpPr>
        <p:spPr>
          <a:xfrm>
            <a:off x="3311226" y="2914158"/>
            <a:ext cx="783000" cy="1044000"/>
          </a:xfrm>
          <a:prstGeom prst="ellipse">
            <a:avLst/>
          </a:prstGeom>
          <a:solidFill>
            <a:schemeClr val="bg1"/>
          </a:solidFill>
          <a:ln w="72390">
            <a:solidFill>
              <a:schemeClr val="tx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8" name="Text Placeholder 7"/>
          <p:cNvSpPr>
            <a:spLocks noGrp="1"/>
          </p:cNvSpPr>
          <p:nvPr>
            <p:ph type="body" sz="quarter" idx="40"/>
          </p:nvPr>
        </p:nvSpPr>
        <p:spPr>
          <a:xfrm>
            <a:off x="3053399" y="2505648"/>
            <a:ext cx="1294597"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9" name="Text Placeholder 7"/>
          <p:cNvSpPr>
            <a:spLocks noGrp="1"/>
          </p:cNvSpPr>
          <p:nvPr>
            <p:ph type="body" sz="quarter" idx="41"/>
          </p:nvPr>
        </p:nvSpPr>
        <p:spPr>
          <a:xfrm>
            <a:off x="3053398" y="2688099"/>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75" name="Text Placeholder 42"/>
          <p:cNvSpPr>
            <a:spLocks noGrp="1"/>
          </p:cNvSpPr>
          <p:nvPr>
            <p:ph type="body" sz="quarter" idx="29"/>
          </p:nvPr>
        </p:nvSpPr>
        <p:spPr>
          <a:xfrm>
            <a:off x="1641069" y="3979528"/>
            <a:ext cx="783000" cy="1044000"/>
          </a:xfrm>
          <a:prstGeom prst="ellipse">
            <a:avLst/>
          </a:prstGeom>
          <a:solidFill>
            <a:schemeClr val="tx2"/>
          </a:solidFill>
          <a:ln w="72390">
            <a:solidFill>
              <a:schemeClr val="bg1"/>
            </a:solidFill>
          </a:ln>
        </p:spPr>
        <p:txBody>
          <a:bodyPr lIns="0" tIns="0" rIns="0" bIns="0" anchor="ctr">
            <a:normAutofit/>
          </a:bodyPr>
          <a:lstStyle>
            <a:lvl1pPr marL="0" indent="0" algn="ctr">
              <a:buNone/>
              <a:defRPr lang="ru-RU" sz="2200" kern="1200" dirty="0">
                <a:solidFill>
                  <a:schemeClr val="bg1"/>
                </a:solidFill>
                <a:latin typeface="+mj-lt"/>
                <a:ea typeface="+mn-ea"/>
                <a:cs typeface="+mn-cs"/>
              </a:defRPr>
            </a:lvl1pPr>
          </a:lstStyle>
          <a:p>
            <a:pPr lvl="0"/>
            <a:r>
              <a:rPr lang="zh-CN" altLang="en-US" smtClean="0"/>
              <a:t>单击此处编辑母版文本样式</a:t>
            </a:r>
            <a:endParaRPr lang="zh-CN" altLang="en-US" smtClean="0"/>
          </a:p>
        </p:txBody>
      </p:sp>
      <p:sp>
        <p:nvSpPr>
          <p:cNvPr id="60" name="Text Placeholder 42"/>
          <p:cNvSpPr>
            <a:spLocks noGrp="1"/>
          </p:cNvSpPr>
          <p:nvPr>
            <p:ph type="body" sz="quarter" idx="23"/>
          </p:nvPr>
        </p:nvSpPr>
        <p:spPr>
          <a:xfrm>
            <a:off x="3311226" y="4970360"/>
            <a:ext cx="783000" cy="1044000"/>
          </a:xfrm>
          <a:prstGeom prst="ellipse">
            <a:avLst/>
          </a:prstGeom>
          <a:solidFill>
            <a:schemeClr val="bg1"/>
          </a:solidFill>
          <a:ln w="72390">
            <a:solidFill>
              <a:schemeClr val="tx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6" name="Text Placeholder 7"/>
          <p:cNvSpPr>
            <a:spLocks noGrp="1"/>
          </p:cNvSpPr>
          <p:nvPr>
            <p:ph type="body" sz="quarter" idx="48"/>
          </p:nvPr>
        </p:nvSpPr>
        <p:spPr>
          <a:xfrm>
            <a:off x="3056743" y="4567759"/>
            <a:ext cx="1294597"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7" name="Text Placeholder 7"/>
          <p:cNvSpPr>
            <a:spLocks noGrp="1"/>
          </p:cNvSpPr>
          <p:nvPr>
            <p:ph type="body" sz="quarter" idx="49"/>
          </p:nvPr>
        </p:nvSpPr>
        <p:spPr>
          <a:xfrm>
            <a:off x="3056742" y="4750210"/>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63" name="Text Placeholder 42"/>
          <p:cNvSpPr>
            <a:spLocks noGrp="1"/>
          </p:cNvSpPr>
          <p:nvPr>
            <p:ph type="body" sz="quarter" idx="26"/>
          </p:nvPr>
        </p:nvSpPr>
        <p:spPr>
          <a:xfrm>
            <a:off x="4319352" y="4970360"/>
            <a:ext cx="783000" cy="1044000"/>
          </a:xfrm>
          <a:prstGeom prst="ellipse">
            <a:avLst/>
          </a:prstGeom>
          <a:solidFill>
            <a:schemeClr val="bg1"/>
          </a:solidFill>
          <a:ln w="72390">
            <a:solidFill>
              <a:schemeClr val="accent3"/>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100" name="Text Placeholder 7"/>
          <p:cNvSpPr>
            <a:spLocks noGrp="1"/>
          </p:cNvSpPr>
          <p:nvPr>
            <p:ph type="body" sz="quarter" idx="52"/>
          </p:nvPr>
        </p:nvSpPr>
        <p:spPr>
          <a:xfrm>
            <a:off x="4067598" y="6121335"/>
            <a:ext cx="1294597"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01" name="Text Placeholder 7"/>
          <p:cNvSpPr>
            <a:spLocks noGrp="1"/>
          </p:cNvSpPr>
          <p:nvPr>
            <p:ph type="body" sz="quarter" idx="53"/>
          </p:nvPr>
        </p:nvSpPr>
        <p:spPr>
          <a:xfrm>
            <a:off x="4067598" y="6303786"/>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62" name="Text Placeholder 42"/>
          <p:cNvSpPr>
            <a:spLocks noGrp="1"/>
          </p:cNvSpPr>
          <p:nvPr>
            <p:ph type="body" sz="quarter" idx="25"/>
          </p:nvPr>
        </p:nvSpPr>
        <p:spPr>
          <a:xfrm>
            <a:off x="5327478" y="4970360"/>
            <a:ext cx="783000" cy="1044000"/>
          </a:xfrm>
          <a:prstGeom prst="ellipse">
            <a:avLst/>
          </a:prstGeom>
          <a:solidFill>
            <a:schemeClr val="bg1"/>
          </a:solidFill>
          <a:ln w="72390">
            <a:solidFill>
              <a:schemeClr val="accent4"/>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8" name="Text Placeholder 7"/>
          <p:cNvSpPr>
            <a:spLocks noGrp="1"/>
          </p:cNvSpPr>
          <p:nvPr>
            <p:ph type="body" sz="quarter" idx="50"/>
          </p:nvPr>
        </p:nvSpPr>
        <p:spPr>
          <a:xfrm>
            <a:off x="5069887" y="4567759"/>
            <a:ext cx="1294597"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9" name="Text Placeholder 7"/>
          <p:cNvSpPr>
            <a:spLocks noGrp="1"/>
          </p:cNvSpPr>
          <p:nvPr>
            <p:ph type="body" sz="quarter" idx="51"/>
          </p:nvPr>
        </p:nvSpPr>
        <p:spPr>
          <a:xfrm>
            <a:off x="5069886" y="4750210"/>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61" name="Text Placeholder 42"/>
          <p:cNvSpPr>
            <a:spLocks noGrp="1"/>
          </p:cNvSpPr>
          <p:nvPr>
            <p:ph type="body" sz="quarter" idx="24"/>
          </p:nvPr>
        </p:nvSpPr>
        <p:spPr>
          <a:xfrm>
            <a:off x="6335604" y="4970360"/>
            <a:ext cx="783000" cy="1044000"/>
          </a:xfrm>
          <a:prstGeom prst="ellipse">
            <a:avLst/>
          </a:prstGeom>
          <a:solidFill>
            <a:schemeClr val="bg1"/>
          </a:solidFill>
          <a:ln w="72390">
            <a:solidFill>
              <a:schemeClr val="accent5"/>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102" name="Text Placeholder 7"/>
          <p:cNvSpPr>
            <a:spLocks noGrp="1"/>
          </p:cNvSpPr>
          <p:nvPr>
            <p:ph type="body" sz="quarter" idx="54"/>
          </p:nvPr>
        </p:nvSpPr>
        <p:spPr>
          <a:xfrm>
            <a:off x="6080742" y="6121335"/>
            <a:ext cx="1294597"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03" name="Text Placeholder 7"/>
          <p:cNvSpPr>
            <a:spLocks noGrp="1"/>
          </p:cNvSpPr>
          <p:nvPr>
            <p:ph type="body" sz="quarter" idx="55"/>
          </p:nvPr>
        </p:nvSpPr>
        <p:spPr>
          <a:xfrm>
            <a:off x="6080742" y="6303786"/>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10" name="Text Placeholder 42"/>
          <p:cNvSpPr>
            <a:spLocks noGrp="1"/>
          </p:cNvSpPr>
          <p:nvPr>
            <p:ph type="body" sz="quarter" idx="58"/>
          </p:nvPr>
        </p:nvSpPr>
        <p:spPr>
          <a:xfrm>
            <a:off x="7720074" y="4973439"/>
            <a:ext cx="783000" cy="1044000"/>
          </a:xfrm>
          <a:prstGeom prst="ellipse">
            <a:avLst/>
          </a:prstGeom>
          <a:solidFill>
            <a:schemeClr val="accent5"/>
          </a:solidFill>
          <a:ln w="72390">
            <a:solidFill>
              <a:schemeClr val="bg1"/>
            </a:solidFill>
          </a:ln>
        </p:spPr>
        <p:txBody>
          <a:bodyPr lIns="0" tIns="0" rIns="0" bIns="0" anchor="ctr">
            <a:normAutofit/>
          </a:bodyPr>
          <a:lstStyle>
            <a:lvl1pPr marL="0" indent="0" algn="ctr">
              <a:buNone/>
              <a:defRPr lang="ru-RU" sz="2200" kern="1200" dirty="0">
                <a:solidFill>
                  <a:srgbClr val="454D55"/>
                </a:solidFill>
                <a:latin typeface="+mj-lt"/>
                <a:ea typeface="+mn-ea"/>
                <a:cs typeface="+mn-cs"/>
              </a:defRPr>
            </a:lvl1pPr>
          </a:lstStyle>
          <a:p>
            <a:pPr lvl="0"/>
            <a:r>
              <a:rPr lang="zh-CN" altLang="en-US" smtClean="0"/>
              <a:t>单击此处编辑母版文本样式</a:t>
            </a:r>
            <a:endParaRPr lang="zh-CN" altLang="en-US" smtClean="0"/>
          </a:p>
        </p:txBody>
      </p:sp>
      <p:sp>
        <p:nvSpPr>
          <p:cNvPr id="17" name="Footer Placeholder 4"/>
          <p:cNvSpPr>
            <a:spLocks noGrp="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ru-RU" sz="1200" b="0" i="0" u="none" strike="noStrike" kern="1200" cap="none" spc="0" normalizeH="0" baseline="0" noProof="0">
              <a:ln>
                <a:noFill/>
              </a:ln>
              <a:solidFill>
                <a:schemeClr val="tx1"/>
              </a:solidFill>
              <a:effectLst/>
              <a:uLnTx/>
              <a:uFillTx/>
              <a:latin typeface="+mj-lt"/>
              <a:ea typeface="+mn-ea"/>
              <a:cs typeface="+mn-cs"/>
            </a:endParaRPr>
          </a:p>
        </p:txBody>
      </p:sp>
      <p:sp>
        <p:nvSpPr>
          <p:cNvPr id="18" name="Date Placeholder 3"/>
          <p:cNvSpPr>
            <a:spLocks noGrp="1"/>
          </p:cNvSpPr>
          <p:nvPr>
            <p:ph type="dt" sz="half" idx="2"/>
          </p:nvPr>
        </p:nvSpPr>
        <p:spPr bwMode="auto">
          <a:xfrm>
            <a:off x="6754813" y="550863"/>
            <a:ext cx="2057400" cy="176213"/>
          </a:xfrm>
          <a:prstGeom prst="rect">
            <a:avLst/>
          </a:prstGeom>
          <a:ln>
            <a:miter lim="800000"/>
          </a:ln>
        </p:spPr>
        <p:txBody>
          <a:bodyPr vert="horz" wrap="square" lIns="91440" tIns="45720" rIns="91440" bIns="45720" numCol="1" anchor="b"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3D643021-EFE1-4AE1-8E60-823341CA989C}"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ru-RU" sz="1200" b="0" i="0" u="none" strike="noStrike" kern="1200" cap="none" spc="0" normalizeH="0" baseline="0" noProof="0">
              <a:ln>
                <a:noFill/>
              </a:ln>
              <a:solidFill>
                <a:schemeClr val="tx1"/>
              </a:solidFill>
              <a:effectLst/>
              <a:uLnTx/>
              <a:uFillTx/>
              <a:latin typeface="+mj-lt"/>
              <a:ea typeface="+mn-ea"/>
              <a:cs typeface="+mn-cs"/>
            </a:endParaRPr>
          </a:p>
        </p:txBody>
      </p:sp>
      <p:sp>
        <p:nvSpPr>
          <p:cNvPr id="19" name="Slide Number Placeholder 5"/>
          <p:cNvSpPr>
            <a:spLocks noGrp="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p>
            <a:pPr algn="r" eaLnBrk="1" hangingPunct="1">
              <a:buNone/>
            </a:pPr>
            <a:fld id="{9A0DB2DC-4C9A-4742-B13C-FB6460FD3503}" type="slidenum">
              <a:rPr lang="ru-RU" altLang="zh-CN" dirty="0">
                <a:latin typeface="Garamond" panose="02020404030301010803" pitchFamily="18" charset="0"/>
                <a:ea typeface="宋体" panose="02010600030101010101" pitchFamily="2" charset="-122"/>
              </a:rPr>
            </a:fld>
            <a:endParaRPr lang="ru-RU" altLang="zh-CN" dirty="0">
              <a:latin typeface="Garamond" panose="02020404030301010803" pitchFamily="18" charset="0"/>
              <a:ea typeface="宋体" panose="02010600030101010101" pitchFamily="2" charset="-122"/>
            </a:endParaRPr>
          </a:p>
        </p:txBody>
      </p:sp>
    </p:spTree>
  </p:cSld>
  <p:clrMapOvr>
    <a:masterClrMapping/>
  </p:clrMapOvr>
  <p:transition>
    <p:blinds/>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609600" y="1219200"/>
            <a:ext cx="7924800" cy="914400"/>
          </a:xfrm>
          <a:custGeom>
            <a:avLst/>
            <a:gdLst/>
            <a:ahLst/>
            <a:cxnLst>
              <a:cxn ang="0">
                <a:pos x="0" y="2147483647"/>
              </a:cxn>
              <a:cxn ang="0">
                <a:pos x="0" y="0"/>
              </a:cxn>
              <a:cxn ang="0">
                <a:pos x="2147483647" y="0"/>
              </a:cxn>
            </a:cxnLst>
            <a:rect l="0" t="0" r="0" b="0"/>
            <a:pathLst>
              <a:path w="1000" h="1000">
                <a:moveTo>
                  <a:pt x="0" y="1000"/>
                </a:moveTo>
                <a:lnTo>
                  <a:pt x="0" y="0"/>
                </a:lnTo>
                <a:lnTo>
                  <a:pt x="1000" y="0"/>
                </a:lnTo>
              </a:path>
            </a:pathLst>
          </a:custGeom>
          <a:noFill/>
          <a:ln w="2540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3075" name="Line 8"/>
          <p:cNvSpPr/>
          <p:nvPr/>
        </p:nvSpPr>
        <p:spPr>
          <a:xfrm>
            <a:off x="1981200" y="3962400"/>
            <a:ext cx="6511925" cy="0"/>
          </a:xfrm>
          <a:prstGeom prst="line">
            <a:avLst/>
          </a:prstGeom>
          <a:ln w="19050" cap="flat" cmpd="sng">
            <a:solidFill>
              <a:schemeClr val="accent1"/>
            </a:solidFill>
            <a:prstDash val="solid"/>
            <a:headEnd type="none" w="med" len="med"/>
            <a:tailEnd type="none" w="med" len="med"/>
          </a:ln>
        </p:spPr>
      </p:sp>
      <p:sp>
        <p:nvSpPr>
          <p:cNvPr id="134146"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endParaRPr lang="zh-CN" altLang="en-US"/>
          </a:p>
        </p:txBody>
      </p:sp>
      <p:sp>
        <p:nvSpPr>
          <p:cNvPr id="134147"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ED09A671-418E-4F5B-96D5-2929F650C532}"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p>
            <a:pPr algn="r" eaLnBrk="1" hangingPunct="1">
              <a:buNone/>
            </a:pPr>
            <a:fld id="{9A0DB2DC-4C9A-4742-B13C-FB6460FD3503}" type="slidenum">
              <a:rPr lang="en-US" altLang="zh-CN" dirty="0">
                <a:latin typeface="Garamond" panose="02020404030301010803" pitchFamily="18" charset="0"/>
                <a:ea typeface="宋体" panose="02010600030101010101" pitchFamily="2" charset="-122"/>
              </a:rPr>
            </a:fld>
            <a:endParaRPr lang="en-US" altLang="zh-CN" dirty="0">
              <a:latin typeface="Garamond" panose="02020404030301010803" pitchFamily="18" charset="0"/>
              <a:ea typeface="宋体" panose="02010600030101010101" pitchFamily="2" charset="-122"/>
            </a:endParaRPr>
          </a:p>
        </p:txBody>
      </p:sp>
    </p:spTree>
  </p:cSld>
  <p:clrMapOvr>
    <a:masterClrMapping/>
  </p:clrMapOvr>
  <p:transition>
    <p:blinds/>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A35763B1-3832-4A96-8F14-CF07444BE593}"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FFEB68A-3138-4611-914B-523432917B12}"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A96F47E6-640D-4074-B187-6A03AC8B5707}"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6AFF9E8-A3F6-4BF3-8F8B-FD7145ABB8BF}"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8978251A-FFE5-432C-A1C6-3472E1A64E3A}"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9A26892-B386-44B3-B8C4-7627F8D4C790}"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2C50148-1966-46BE-ACC4-CBB0B4EFE3B0}"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A98DED2-CBFF-4232-BAEB-B5A86EC91436}"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9886B7A4-307F-4C1A-9B88-42207DFD8325}"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1AAC28B-5A39-4957-A9A5-FF772E6BA70C}"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9B10099-450B-485A-9CE8-F3E7B97E9694}"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CD123E4A-E3ED-40FB-9CBD-ABDDDAF3DCD3}"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grpSp>
        <p:nvGrpSpPr>
          <p:cNvPr id="4100" name="Group 2"/>
          <p:cNvGrpSpPr/>
          <p:nvPr userDrawn="1"/>
        </p:nvGrpSpPr>
        <p:grpSpPr>
          <a:xfrm>
            <a:off x="0" y="1208088"/>
            <a:ext cx="9144000" cy="4467225"/>
            <a:chOff x="0" y="1207336"/>
            <a:chExt cx="12192000" cy="4467863"/>
          </a:xfrm>
        </p:grpSpPr>
        <p:sp>
          <p:nvSpPr>
            <p:cNvPr id="10" name="Flowchart: Delay 24"/>
            <p:cNvSpPr/>
            <p:nvPr/>
          </p:nvSpPr>
          <p:spPr>
            <a:xfrm flipH="1">
              <a:off x="2611967" y="3441267"/>
              <a:ext cx="1849967" cy="2052931"/>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1" fmla="*/ 7185 w 2073585"/>
                <a:gd name="connsiteY0-2" fmla="*/ 0 h 2422800"/>
                <a:gd name="connsiteX1-3" fmla="*/ 1040385 w 2073585"/>
                <a:gd name="connsiteY1-4" fmla="*/ 0 h 2422800"/>
                <a:gd name="connsiteX2-5" fmla="*/ 2073585 w 2073585"/>
                <a:gd name="connsiteY2-6" fmla="*/ 1211400 h 2422800"/>
                <a:gd name="connsiteX3-7" fmla="*/ 1040385 w 2073585"/>
                <a:gd name="connsiteY3-8" fmla="*/ 2422800 h 2422800"/>
                <a:gd name="connsiteX4-9" fmla="*/ 7185 w 2073585"/>
                <a:gd name="connsiteY4-10" fmla="*/ 2422800 h 2422800"/>
                <a:gd name="connsiteX5-11" fmla="*/ 0 w 2073585"/>
                <a:gd name="connsiteY5-12" fmla="*/ 1045208 h 2422800"/>
                <a:gd name="connsiteX6" fmla="*/ 7185 w 2073585"/>
                <a:gd name="connsiteY6" fmla="*/ 0 h 2422800"/>
                <a:gd name="connsiteX0-13" fmla="*/ 0 w 2073585"/>
                <a:gd name="connsiteY0-14" fmla="*/ 1045208 h 2422800"/>
                <a:gd name="connsiteX1-15" fmla="*/ 7185 w 2073585"/>
                <a:gd name="connsiteY1-16" fmla="*/ 0 h 2422800"/>
                <a:gd name="connsiteX2-17" fmla="*/ 1040385 w 2073585"/>
                <a:gd name="connsiteY2-18" fmla="*/ 0 h 2422800"/>
                <a:gd name="connsiteX3-19" fmla="*/ 2073585 w 2073585"/>
                <a:gd name="connsiteY3-20" fmla="*/ 1211400 h 2422800"/>
                <a:gd name="connsiteX4-21" fmla="*/ 1040385 w 2073585"/>
                <a:gd name="connsiteY4-22" fmla="*/ 2422800 h 2422800"/>
                <a:gd name="connsiteX5-23" fmla="*/ 7185 w 2073585"/>
                <a:gd name="connsiteY5-24" fmla="*/ 2422800 h 2422800"/>
                <a:gd name="connsiteX6-25" fmla="*/ 91440 w 2073585"/>
                <a:gd name="connsiteY6-26" fmla="*/ 1136648 h 2422800"/>
                <a:gd name="connsiteX0-27" fmla="*/ 0 w 2073585"/>
                <a:gd name="connsiteY0-28" fmla="*/ 1045208 h 2422800"/>
                <a:gd name="connsiteX1-29" fmla="*/ 7185 w 2073585"/>
                <a:gd name="connsiteY1-30" fmla="*/ 0 h 2422800"/>
                <a:gd name="connsiteX2-31" fmla="*/ 1040385 w 2073585"/>
                <a:gd name="connsiteY2-32" fmla="*/ 0 h 2422800"/>
                <a:gd name="connsiteX3-33" fmla="*/ 2073585 w 2073585"/>
                <a:gd name="connsiteY3-34" fmla="*/ 1211400 h 2422800"/>
                <a:gd name="connsiteX4-35" fmla="*/ 1040385 w 2073585"/>
                <a:gd name="connsiteY4-36" fmla="*/ 2422800 h 2422800"/>
                <a:gd name="connsiteX5-37" fmla="*/ 7185 w 2073585"/>
                <a:gd name="connsiteY5-38" fmla="*/ 2422800 h 2422800"/>
                <a:gd name="connsiteX0-39" fmla="*/ 0 w 2066400"/>
                <a:gd name="connsiteY0-40" fmla="*/ 0 h 2422800"/>
                <a:gd name="connsiteX1-41" fmla="*/ 1033200 w 2066400"/>
                <a:gd name="connsiteY1-42" fmla="*/ 0 h 2422800"/>
                <a:gd name="connsiteX2-43" fmla="*/ 2066400 w 2066400"/>
                <a:gd name="connsiteY2-44" fmla="*/ 1211400 h 2422800"/>
                <a:gd name="connsiteX3-45" fmla="*/ 1033200 w 2066400"/>
                <a:gd name="connsiteY3-46" fmla="*/ 2422800 h 2422800"/>
                <a:gd name="connsiteX4-47" fmla="*/ 0 w 2066400"/>
                <a:gd name="connsiteY4-48" fmla="*/ 2422800 h 2422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Flowchart: Delay 24"/>
            <p:cNvSpPr/>
            <p:nvPr/>
          </p:nvSpPr>
          <p:spPr>
            <a:xfrm>
              <a:off x="9491133" y="1378810"/>
              <a:ext cx="1849967" cy="205293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1" fmla="*/ 7185 w 2073585"/>
                <a:gd name="connsiteY0-2" fmla="*/ 0 h 2422800"/>
                <a:gd name="connsiteX1-3" fmla="*/ 1040385 w 2073585"/>
                <a:gd name="connsiteY1-4" fmla="*/ 0 h 2422800"/>
                <a:gd name="connsiteX2-5" fmla="*/ 2073585 w 2073585"/>
                <a:gd name="connsiteY2-6" fmla="*/ 1211400 h 2422800"/>
                <a:gd name="connsiteX3-7" fmla="*/ 1040385 w 2073585"/>
                <a:gd name="connsiteY3-8" fmla="*/ 2422800 h 2422800"/>
                <a:gd name="connsiteX4-9" fmla="*/ 7185 w 2073585"/>
                <a:gd name="connsiteY4-10" fmla="*/ 2422800 h 2422800"/>
                <a:gd name="connsiteX5-11" fmla="*/ 0 w 2073585"/>
                <a:gd name="connsiteY5-12" fmla="*/ 1045208 h 2422800"/>
                <a:gd name="connsiteX6" fmla="*/ 7185 w 2073585"/>
                <a:gd name="connsiteY6" fmla="*/ 0 h 2422800"/>
                <a:gd name="connsiteX0-13" fmla="*/ 0 w 2073585"/>
                <a:gd name="connsiteY0-14" fmla="*/ 1045208 h 2422800"/>
                <a:gd name="connsiteX1-15" fmla="*/ 7185 w 2073585"/>
                <a:gd name="connsiteY1-16" fmla="*/ 0 h 2422800"/>
                <a:gd name="connsiteX2-17" fmla="*/ 1040385 w 2073585"/>
                <a:gd name="connsiteY2-18" fmla="*/ 0 h 2422800"/>
                <a:gd name="connsiteX3-19" fmla="*/ 2073585 w 2073585"/>
                <a:gd name="connsiteY3-20" fmla="*/ 1211400 h 2422800"/>
                <a:gd name="connsiteX4-21" fmla="*/ 1040385 w 2073585"/>
                <a:gd name="connsiteY4-22" fmla="*/ 2422800 h 2422800"/>
                <a:gd name="connsiteX5-23" fmla="*/ 7185 w 2073585"/>
                <a:gd name="connsiteY5-24" fmla="*/ 2422800 h 2422800"/>
                <a:gd name="connsiteX6-25" fmla="*/ 91440 w 2073585"/>
                <a:gd name="connsiteY6-26" fmla="*/ 1136648 h 2422800"/>
                <a:gd name="connsiteX0-27" fmla="*/ 0 w 2073585"/>
                <a:gd name="connsiteY0-28" fmla="*/ 1045208 h 2422800"/>
                <a:gd name="connsiteX1-29" fmla="*/ 7185 w 2073585"/>
                <a:gd name="connsiteY1-30" fmla="*/ 0 h 2422800"/>
                <a:gd name="connsiteX2-31" fmla="*/ 1040385 w 2073585"/>
                <a:gd name="connsiteY2-32" fmla="*/ 0 h 2422800"/>
                <a:gd name="connsiteX3-33" fmla="*/ 2073585 w 2073585"/>
                <a:gd name="connsiteY3-34" fmla="*/ 1211400 h 2422800"/>
                <a:gd name="connsiteX4-35" fmla="*/ 1040385 w 2073585"/>
                <a:gd name="connsiteY4-36" fmla="*/ 2422800 h 2422800"/>
                <a:gd name="connsiteX5-37" fmla="*/ 7185 w 2073585"/>
                <a:gd name="connsiteY5-38" fmla="*/ 2422800 h 2422800"/>
                <a:gd name="connsiteX0-39" fmla="*/ 0 w 2066400"/>
                <a:gd name="connsiteY0-40" fmla="*/ 0 h 2422800"/>
                <a:gd name="connsiteX1-41" fmla="*/ 1033200 w 2066400"/>
                <a:gd name="connsiteY1-42" fmla="*/ 0 h 2422800"/>
                <a:gd name="connsiteX2-43" fmla="*/ 2066400 w 2066400"/>
                <a:gd name="connsiteY2-44" fmla="*/ 1211400 h 2422800"/>
                <a:gd name="connsiteX3-45" fmla="*/ 1033200 w 2066400"/>
                <a:gd name="connsiteY3-46" fmla="*/ 2422800 h 2422800"/>
                <a:gd name="connsiteX4-47" fmla="*/ 0 w 2066400"/>
                <a:gd name="connsiteY4-48" fmla="*/ 2422800 h 2422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4"/>
            <p:cNvSpPr/>
            <p:nvPr/>
          </p:nvSpPr>
          <p:spPr>
            <a:xfrm>
              <a:off x="4417484" y="1207336"/>
              <a:ext cx="5073649" cy="357238"/>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0"/>
            <p:cNvSpPr/>
            <p:nvPr/>
          </p:nvSpPr>
          <p:spPr>
            <a:xfrm>
              <a:off x="0" y="1207336"/>
              <a:ext cx="4417484" cy="357238"/>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Rectangle 27"/>
            <p:cNvSpPr/>
            <p:nvPr/>
          </p:nvSpPr>
          <p:spPr>
            <a:xfrm>
              <a:off x="4417484" y="3269793"/>
              <a:ext cx="5073649" cy="355651"/>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36"/>
            <p:cNvSpPr/>
            <p:nvPr/>
          </p:nvSpPr>
          <p:spPr>
            <a:xfrm>
              <a:off x="4415367" y="5317960"/>
              <a:ext cx="5073651" cy="357239"/>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6" name="Rectangle 63"/>
            <p:cNvSpPr/>
            <p:nvPr/>
          </p:nvSpPr>
          <p:spPr>
            <a:xfrm>
              <a:off x="9448800" y="5317960"/>
              <a:ext cx="2743200" cy="355651"/>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 name="Title 1"/>
          <p:cNvSpPr>
            <a:spLocks noGrp="1"/>
          </p:cNvSpPr>
          <p:nvPr>
            <p:ph type="title"/>
          </p:nvPr>
        </p:nvSpPr>
        <p:spPr>
          <a:xfrm>
            <a:off x="346979" y="2079876"/>
            <a:ext cx="2289065" cy="1475598"/>
          </a:xfrm>
        </p:spPr>
        <p:txBody>
          <a:bodyPr lIns="0" tIns="0" rIns="0" bIns="0"/>
          <a:lstStyle>
            <a:lvl1pPr>
              <a:defRPr/>
            </a:lvl1pPr>
          </a:lstStyle>
          <a:p>
            <a:r>
              <a:rPr lang="zh-CN" altLang="en-US" smtClean="0"/>
              <a:t>单击此处编辑母版标题样式</a:t>
            </a:r>
            <a:endParaRPr lang="ru-RU" dirty="0"/>
          </a:p>
        </p:txBody>
      </p:sp>
      <p:sp>
        <p:nvSpPr>
          <p:cNvPr id="8" name="Text Placeholder 7"/>
          <p:cNvSpPr>
            <a:spLocks noGrp="1"/>
          </p:cNvSpPr>
          <p:nvPr>
            <p:ph type="body" sz="quarter" idx="13"/>
          </p:nvPr>
        </p:nvSpPr>
        <p:spPr>
          <a:xfrm>
            <a:off x="346473" y="3587770"/>
            <a:ext cx="1294597"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 name="Text Placeholder 7"/>
          <p:cNvSpPr>
            <a:spLocks noGrp="1"/>
          </p:cNvSpPr>
          <p:nvPr>
            <p:ph type="body" sz="quarter" idx="14"/>
          </p:nvPr>
        </p:nvSpPr>
        <p:spPr>
          <a:xfrm>
            <a:off x="346473" y="3927199"/>
            <a:ext cx="1294597"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06" name="Picture Placeholder 104"/>
          <p:cNvSpPr>
            <a:spLocks noGrp="1"/>
          </p:cNvSpPr>
          <p:nvPr>
            <p:ph type="pic" sz="quarter" idx="56"/>
          </p:nvPr>
        </p:nvSpPr>
        <p:spPr>
          <a:xfrm>
            <a:off x="346472" y="5725379"/>
            <a:ext cx="713184" cy="685800"/>
          </a:xfrm>
          <a:ln w="3556">
            <a:solidFill>
              <a:srgbClr val="454D55"/>
            </a:solidFill>
          </a:ln>
        </p:spPr>
        <p:txBody>
          <a:bodyPr vert="horz" wrap="square" lIns="91440" tIns="45720" rIns="91440" bIns="45720" numCol="1" anchor="ctr" anchorCtr="0" compatLnSpc="1">
            <a:noAutofit/>
          </a:bodyPr>
          <a:lstStyle>
            <a:lvl1pPr marL="0" indent="0" algn="ctr">
              <a:buNone/>
              <a:defRPr sz="1200"/>
            </a:lvl1p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sz="1200" b="0" i="0" u="none" strike="noStrike" kern="0" cap="none" spc="0" normalizeH="0" baseline="0" noProof="0">
                <a:ln>
                  <a:noFill/>
                </a:ln>
                <a:solidFill>
                  <a:schemeClr val="tx1"/>
                </a:solidFill>
                <a:effectLst/>
                <a:uLnTx/>
                <a:uFillTx/>
                <a:latin typeface="+mn-lt"/>
                <a:ea typeface="+mn-ea"/>
                <a:cs typeface="+mn-cs"/>
              </a:rPr>
              <a:t>Click icon to add picture</a:t>
            </a:r>
            <a:endParaRPr kumimoji="0" lang="ru-RU" sz="1200" b="0" i="0" u="none" strike="noStrike" kern="0" cap="none" spc="0" normalizeH="0" baseline="0" noProof="0">
              <a:ln>
                <a:noFill/>
              </a:ln>
              <a:solidFill>
                <a:schemeClr val="tx1"/>
              </a:solidFill>
              <a:effectLst/>
              <a:uLnTx/>
              <a:uFillTx/>
              <a:latin typeface="+mn-lt"/>
              <a:ea typeface="+mn-ea"/>
              <a:cs typeface="+mn-cs"/>
            </a:endParaRPr>
          </a:p>
        </p:txBody>
      </p:sp>
      <p:sp>
        <p:nvSpPr>
          <p:cNvPr id="108" name="Text Placeholder 42"/>
          <p:cNvSpPr>
            <a:spLocks noGrp="1"/>
          </p:cNvSpPr>
          <p:nvPr>
            <p:ph type="body" sz="quarter" idx="57"/>
          </p:nvPr>
        </p:nvSpPr>
        <p:spPr>
          <a:xfrm>
            <a:off x="1923847" y="863644"/>
            <a:ext cx="783000" cy="1044000"/>
          </a:xfrm>
          <a:prstGeom prst="ellipse">
            <a:avLst/>
          </a:prstGeom>
          <a:solidFill>
            <a:srgbClr val="BAC82F"/>
          </a:solidFill>
          <a:ln w="72390">
            <a:solidFill>
              <a:schemeClr val="bg1"/>
            </a:solidFill>
          </a:ln>
        </p:spPr>
        <p:txBody>
          <a:bodyPr lIns="0" tIns="0" rIns="0" bIns="0" anchor="ctr">
            <a:normAutofit/>
          </a:bodyPr>
          <a:lstStyle>
            <a:lvl1pPr marL="0" indent="0" algn="ctr">
              <a:buNone/>
              <a:defRPr lang="ru-RU" sz="2200" kern="1200" dirty="0">
                <a:solidFill>
                  <a:srgbClr val="454D55"/>
                </a:solidFill>
                <a:latin typeface="+mj-lt"/>
                <a:ea typeface="+mn-ea"/>
                <a:cs typeface="+mn-cs"/>
              </a:defRPr>
            </a:lvl1pPr>
          </a:lstStyle>
          <a:p>
            <a:pPr lvl="0"/>
            <a:r>
              <a:rPr lang="zh-CN" altLang="en-US" smtClean="0"/>
              <a:t>单击此处编辑母版文本样式</a:t>
            </a:r>
            <a:endParaRPr lang="zh-CN" altLang="en-US" smtClean="0"/>
          </a:p>
        </p:txBody>
      </p:sp>
      <p:sp>
        <p:nvSpPr>
          <p:cNvPr id="44" name="Text Placeholder 42"/>
          <p:cNvSpPr>
            <a:spLocks noGrp="1"/>
          </p:cNvSpPr>
          <p:nvPr>
            <p:ph type="body" sz="quarter" idx="15"/>
          </p:nvPr>
        </p:nvSpPr>
        <p:spPr>
          <a:xfrm>
            <a:off x="3311226" y="843980"/>
            <a:ext cx="783000" cy="1044000"/>
          </a:xfrm>
          <a:prstGeom prst="ellipse">
            <a:avLst/>
          </a:prstGeom>
          <a:solidFill>
            <a:schemeClr val="bg1"/>
          </a:solidFill>
          <a:ln w="72390">
            <a:solidFill>
              <a:srgbClr val="BAC82F"/>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0" name="Text Placeholder 7"/>
          <p:cNvSpPr>
            <a:spLocks noGrp="1"/>
          </p:cNvSpPr>
          <p:nvPr>
            <p:ph type="body" sz="quarter" idx="32"/>
          </p:nvPr>
        </p:nvSpPr>
        <p:spPr>
          <a:xfrm>
            <a:off x="3058827" y="436306"/>
            <a:ext cx="1294597"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1" name="Text Placeholder 7"/>
          <p:cNvSpPr>
            <a:spLocks noGrp="1"/>
          </p:cNvSpPr>
          <p:nvPr>
            <p:ph type="body" sz="quarter" idx="33"/>
          </p:nvPr>
        </p:nvSpPr>
        <p:spPr>
          <a:xfrm>
            <a:off x="3058826" y="618757"/>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0" name="Text Placeholder 42"/>
          <p:cNvSpPr>
            <a:spLocks noGrp="1"/>
          </p:cNvSpPr>
          <p:nvPr>
            <p:ph type="body" sz="quarter" idx="17"/>
          </p:nvPr>
        </p:nvSpPr>
        <p:spPr>
          <a:xfrm>
            <a:off x="4319352" y="863644"/>
            <a:ext cx="783000" cy="1044000"/>
          </a:xfrm>
          <a:prstGeom prst="ellipse">
            <a:avLst/>
          </a:prstGeom>
          <a:solidFill>
            <a:schemeClr val="bg1"/>
          </a:solidFill>
          <a:ln w="72390">
            <a:solidFill>
              <a:schemeClr val="accent2">
                <a:alpha val="60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2" name="Text Placeholder 7"/>
          <p:cNvSpPr>
            <a:spLocks noGrp="1"/>
          </p:cNvSpPr>
          <p:nvPr>
            <p:ph type="body" sz="quarter" idx="34"/>
          </p:nvPr>
        </p:nvSpPr>
        <p:spPr>
          <a:xfrm>
            <a:off x="4067011" y="2025874"/>
            <a:ext cx="1294597"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3" name="Text Placeholder 7"/>
          <p:cNvSpPr>
            <a:spLocks noGrp="1"/>
          </p:cNvSpPr>
          <p:nvPr>
            <p:ph type="body" sz="quarter" idx="35"/>
          </p:nvPr>
        </p:nvSpPr>
        <p:spPr>
          <a:xfrm>
            <a:off x="4067010" y="220832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49" name="Text Placeholder 42"/>
          <p:cNvSpPr>
            <a:spLocks noGrp="1"/>
          </p:cNvSpPr>
          <p:nvPr>
            <p:ph type="body" sz="quarter" idx="18"/>
          </p:nvPr>
        </p:nvSpPr>
        <p:spPr>
          <a:xfrm>
            <a:off x="5327478" y="863644"/>
            <a:ext cx="783000" cy="1044000"/>
          </a:xfrm>
          <a:prstGeom prst="ellipse">
            <a:avLst/>
          </a:prstGeom>
          <a:solidFill>
            <a:schemeClr val="bg1"/>
          </a:solidFill>
          <a:ln w="72390">
            <a:solidFill>
              <a:schemeClr val="accent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4" name="Text Placeholder 7"/>
          <p:cNvSpPr>
            <a:spLocks noGrp="1"/>
          </p:cNvSpPr>
          <p:nvPr>
            <p:ph type="body" sz="quarter" idx="36"/>
          </p:nvPr>
        </p:nvSpPr>
        <p:spPr>
          <a:xfrm>
            <a:off x="5066544" y="437795"/>
            <a:ext cx="1294597"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5" name="Text Placeholder 7"/>
          <p:cNvSpPr>
            <a:spLocks noGrp="1"/>
          </p:cNvSpPr>
          <p:nvPr>
            <p:ph type="body" sz="quarter" idx="37"/>
          </p:nvPr>
        </p:nvSpPr>
        <p:spPr>
          <a:xfrm>
            <a:off x="5066543" y="618757"/>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46" name="Text Placeholder 42"/>
          <p:cNvSpPr>
            <a:spLocks noGrp="1"/>
          </p:cNvSpPr>
          <p:nvPr>
            <p:ph type="body" sz="quarter" idx="16"/>
          </p:nvPr>
        </p:nvSpPr>
        <p:spPr>
          <a:xfrm>
            <a:off x="6335604" y="863644"/>
            <a:ext cx="783000" cy="1044000"/>
          </a:xfrm>
          <a:prstGeom prst="ellipse">
            <a:avLst/>
          </a:prstGeom>
          <a:solidFill>
            <a:schemeClr val="bg1"/>
          </a:solidFill>
          <a:ln w="72390">
            <a:solidFill>
              <a:schemeClr val="accent2">
                <a:lumMod val="75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6" name="Text Placeholder 7"/>
          <p:cNvSpPr>
            <a:spLocks noGrp="1"/>
          </p:cNvSpPr>
          <p:nvPr>
            <p:ph type="body" sz="quarter" idx="38"/>
          </p:nvPr>
        </p:nvSpPr>
        <p:spPr>
          <a:xfrm>
            <a:off x="6080155" y="2025874"/>
            <a:ext cx="1294597"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7" name="Text Placeholder 7"/>
          <p:cNvSpPr>
            <a:spLocks noGrp="1"/>
          </p:cNvSpPr>
          <p:nvPr>
            <p:ph type="body" sz="quarter" idx="39"/>
          </p:nvPr>
        </p:nvSpPr>
        <p:spPr>
          <a:xfrm>
            <a:off x="6080154" y="220832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73" name="Text Placeholder 42"/>
          <p:cNvSpPr>
            <a:spLocks noGrp="1"/>
          </p:cNvSpPr>
          <p:nvPr>
            <p:ph type="body" sz="quarter" idx="28"/>
          </p:nvPr>
        </p:nvSpPr>
        <p:spPr>
          <a:xfrm>
            <a:off x="8028816" y="1917406"/>
            <a:ext cx="783000" cy="1044000"/>
          </a:xfrm>
          <a:prstGeom prst="ellipse">
            <a:avLst/>
          </a:prstGeom>
          <a:solidFill>
            <a:schemeClr val="tx1"/>
          </a:solidFill>
          <a:ln w="72390">
            <a:solidFill>
              <a:schemeClr val="bg1"/>
            </a:solidFill>
          </a:ln>
        </p:spPr>
        <p:txBody>
          <a:bodyPr lIns="0" tIns="0" rIns="0" bIns="0" anchor="ctr">
            <a:normAutofit/>
          </a:bodyPr>
          <a:lstStyle>
            <a:lvl1pPr marL="0" indent="0" algn="ctr">
              <a:buNone/>
              <a:defRPr lang="ru-RU" sz="2200" kern="1200" dirty="0">
                <a:solidFill>
                  <a:schemeClr val="bg1"/>
                </a:solidFill>
                <a:latin typeface="+mj-lt"/>
                <a:ea typeface="+mn-ea"/>
                <a:cs typeface="+mn-cs"/>
              </a:defRPr>
            </a:lvl1pPr>
          </a:lstStyle>
          <a:p>
            <a:pPr lvl="0"/>
            <a:r>
              <a:rPr lang="zh-CN" altLang="en-US" smtClean="0"/>
              <a:t>单击此处编辑母版文本样式</a:t>
            </a:r>
            <a:endParaRPr lang="zh-CN" altLang="en-US" smtClean="0"/>
          </a:p>
        </p:txBody>
      </p:sp>
      <p:sp>
        <p:nvSpPr>
          <p:cNvPr id="57" name="Text Placeholder 42"/>
          <p:cNvSpPr>
            <a:spLocks noGrp="1"/>
          </p:cNvSpPr>
          <p:nvPr>
            <p:ph type="body" sz="quarter" idx="20"/>
          </p:nvPr>
        </p:nvSpPr>
        <p:spPr>
          <a:xfrm>
            <a:off x="6335604" y="2914158"/>
            <a:ext cx="783000" cy="1044000"/>
          </a:xfrm>
          <a:prstGeom prst="ellipse">
            <a:avLst/>
          </a:prstGeom>
          <a:solidFill>
            <a:schemeClr val="bg1"/>
          </a:solidFill>
          <a:ln w="72390">
            <a:solidFill>
              <a:schemeClr val="bg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4" name="Text Placeholder 7"/>
          <p:cNvSpPr>
            <a:spLocks noGrp="1"/>
          </p:cNvSpPr>
          <p:nvPr>
            <p:ph type="body" sz="quarter" idx="46"/>
          </p:nvPr>
        </p:nvSpPr>
        <p:spPr>
          <a:xfrm>
            <a:off x="6078878" y="4073394"/>
            <a:ext cx="1294597"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5" name="Text Placeholder 7"/>
          <p:cNvSpPr>
            <a:spLocks noGrp="1"/>
          </p:cNvSpPr>
          <p:nvPr>
            <p:ph type="body" sz="quarter" idx="47"/>
          </p:nvPr>
        </p:nvSpPr>
        <p:spPr>
          <a:xfrm>
            <a:off x="6078877" y="425584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8" name="Text Placeholder 42"/>
          <p:cNvSpPr>
            <a:spLocks noGrp="1"/>
          </p:cNvSpPr>
          <p:nvPr>
            <p:ph type="body" sz="quarter" idx="21"/>
          </p:nvPr>
        </p:nvSpPr>
        <p:spPr>
          <a:xfrm>
            <a:off x="5327478" y="2914158"/>
            <a:ext cx="783000" cy="1044000"/>
          </a:xfrm>
          <a:prstGeom prst="ellipse">
            <a:avLst/>
          </a:prstGeom>
          <a:solidFill>
            <a:schemeClr val="bg1"/>
          </a:solidFill>
          <a:ln w="72390">
            <a:solidFill>
              <a:schemeClr val="bg2">
                <a:lumMod val="75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0" name="Text Placeholder 7"/>
          <p:cNvSpPr>
            <a:spLocks noGrp="1"/>
          </p:cNvSpPr>
          <p:nvPr>
            <p:ph type="body" sz="quarter" idx="42"/>
          </p:nvPr>
        </p:nvSpPr>
        <p:spPr>
          <a:xfrm>
            <a:off x="5066543" y="2505648"/>
            <a:ext cx="1294597"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1" name="Text Placeholder 7"/>
          <p:cNvSpPr>
            <a:spLocks noGrp="1"/>
          </p:cNvSpPr>
          <p:nvPr>
            <p:ph type="body" sz="quarter" idx="43"/>
          </p:nvPr>
        </p:nvSpPr>
        <p:spPr>
          <a:xfrm>
            <a:off x="5066542" y="2688099"/>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9" name="Text Placeholder 42"/>
          <p:cNvSpPr>
            <a:spLocks noGrp="1"/>
          </p:cNvSpPr>
          <p:nvPr>
            <p:ph type="body" sz="quarter" idx="22"/>
          </p:nvPr>
        </p:nvSpPr>
        <p:spPr>
          <a:xfrm>
            <a:off x="4319352" y="2914158"/>
            <a:ext cx="783000" cy="1044000"/>
          </a:xfrm>
          <a:prstGeom prst="ellipse">
            <a:avLst/>
          </a:prstGeom>
          <a:solidFill>
            <a:schemeClr val="bg1"/>
          </a:solidFill>
          <a:ln w="72390">
            <a:solidFill>
              <a:schemeClr val="accent1">
                <a:lumMod val="75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2" name="Text Placeholder 7"/>
          <p:cNvSpPr>
            <a:spLocks noGrp="1"/>
          </p:cNvSpPr>
          <p:nvPr>
            <p:ph type="body" sz="quarter" idx="44"/>
          </p:nvPr>
        </p:nvSpPr>
        <p:spPr>
          <a:xfrm>
            <a:off x="4065734" y="4073394"/>
            <a:ext cx="1294597"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3" name="Text Placeholder 7"/>
          <p:cNvSpPr>
            <a:spLocks noGrp="1"/>
          </p:cNvSpPr>
          <p:nvPr>
            <p:ph type="body" sz="quarter" idx="45"/>
          </p:nvPr>
        </p:nvSpPr>
        <p:spPr>
          <a:xfrm>
            <a:off x="4065733" y="425584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6" name="Text Placeholder 42"/>
          <p:cNvSpPr>
            <a:spLocks noGrp="1"/>
          </p:cNvSpPr>
          <p:nvPr>
            <p:ph type="body" sz="quarter" idx="19"/>
          </p:nvPr>
        </p:nvSpPr>
        <p:spPr>
          <a:xfrm>
            <a:off x="3311226" y="2914158"/>
            <a:ext cx="783000" cy="1044000"/>
          </a:xfrm>
          <a:prstGeom prst="ellipse">
            <a:avLst/>
          </a:prstGeom>
          <a:solidFill>
            <a:schemeClr val="bg1"/>
          </a:solidFill>
          <a:ln w="72390">
            <a:solidFill>
              <a:schemeClr val="tx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8" name="Text Placeholder 7"/>
          <p:cNvSpPr>
            <a:spLocks noGrp="1"/>
          </p:cNvSpPr>
          <p:nvPr>
            <p:ph type="body" sz="quarter" idx="40"/>
          </p:nvPr>
        </p:nvSpPr>
        <p:spPr>
          <a:xfrm>
            <a:off x="3053399" y="2505648"/>
            <a:ext cx="1294597"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9" name="Text Placeholder 7"/>
          <p:cNvSpPr>
            <a:spLocks noGrp="1"/>
          </p:cNvSpPr>
          <p:nvPr>
            <p:ph type="body" sz="quarter" idx="41"/>
          </p:nvPr>
        </p:nvSpPr>
        <p:spPr>
          <a:xfrm>
            <a:off x="3053398" y="2688099"/>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75" name="Text Placeholder 42"/>
          <p:cNvSpPr>
            <a:spLocks noGrp="1"/>
          </p:cNvSpPr>
          <p:nvPr>
            <p:ph type="body" sz="quarter" idx="29"/>
          </p:nvPr>
        </p:nvSpPr>
        <p:spPr>
          <a:xfrm>
            <a:off x="1641069" y="3979528"/>
            <a:ext cx="783000" cy="1044000"/>
          </a:xfrm>
          <a:prstGeom prst="ellipse">
            <a:avLst/>
          </a:prstGeom>
          <a:solidFill>
            <a:schemeClr val="tx2"/>
          </a:solidFill>
          <a:ln w="72390">
            <a:solidFill>
              <a:schemeClr val="bg1"/>
            </a:solidFill>
          </a:ln>
        </p:spPr>
        <p:txBody>
          <a:bodyPr lIns="0" tIns="0" rIns="0" bIns="0" anchor="ctr">
            <a:normAutofit/>
          </a:bodyPr>
          <a:lstStyle>
            <a:lvl1pPr marL="0" indent="0" algn="ctr">
              <a:buNone/>
              <a:defRPr lang="ru-RU" sz="2200" kern="1200" dirty="0">
                <a:solidFill>
                  <a:schemeClr val="bg1"/>
                </a:solidFill>
                <a:latin typeface="+mj-lt"/>
                <a:ea typeface="+mn-ea"/>
                <a:cs typeface="+mn-cs"/>
              </a:defRPr>
            </a:lvl1pPr>
          </a:lstStyle>
          <a:p>
            <a:pPr lvl="0"/>
            <a:r>
              <a:rPr lang="zh-CN" altLang="en-US" smtClean="0"/>
              <a:t>单击此处编辑母版文本样式</a:t>
            </a:r>
            <a:endParaRPr lang="zh-CN" altLang="en-US" smtClean="0"/>
          </a:p>
        </p:txBody>
      </p:sp>
      <p:sp>
        <p:nvSpPr>
          <p:cNvPr id="60" name="Text Placeholder 42"/>
          <p:cNvSpPr>
            <a:spLocks noGrp="1"/>
          </p:cNvSpPr>
          <p:nvPr>
            <p:ph type="body" sz="quarter" idx="23"/>
          </p:nvPr>
        </p:nvSpPr>
        <p:spPr>
          <a:xfrm>
            <a:off x="3311226" y="4970360"/>
            <a:ext cx="783000" cy="1044000"/>
          </a:xfrm>
          <a:prstGeom prst="ellipse">
            <a:avLst/>
          </a:prstGeom>
          <a:solidFill>
            <a:schemeClr val="bg1"/>
          </a:solidFill>
          <a:ln w="72390">
            <a:solidFill>
              <a:schemeClr val="tx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6" name="Text Placeholder 7"/>
          <p:cNvSpPr>
            <a:spLocks noGrp="1"/>
          </p:cNvSpPr>
          <p:nvPr>
            <p:ph type="body" sz="quarter" idx="48"/>
          </p:nvPr>
        </p:nvSpPr>
        <p:spPr>
          <a:xfrm>
            <a:off x="3056743" y="4567759"/>
            <a:ext cx="1294597"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7" name="Text Placeholder 7"/>
          <p:cNvSpPr>
            <a:spLocks noGrp="1"/>
          </p:cNvSpPr>
          <p:nvPr>
            <p:ph type="body" sz="quarter" idx="49"/>
          </p:nvPr>
        </p:nvSpPr>
        <p:spPr>
          <a:xfrm>
            <a:off x="3056742" y="4750210"/>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63" name="Text Placeholder 42"/>
          <p:cNvSpPr>
            <a:spLocks noGrp="1"/>
          </p:cNvSpPr>
          <p:nvPr>
            <p:ph type="body" sz="quarter" idx="26"/>
          </p:nvPr>
        </p:nvSpPr>
        <p:spPr>
          <a:xfrm>
            <a:off x="4319352" y="4970360"/>
            <a:ext cx="783000" cy="1044000"/>
          </a:xfrm>
          <a:prstGeom prst="ellipse">
            <a:avLst/>
          </a:prstGeom>
          <a:solidFill>
            <a:schemeClr val="bg1"/>
          </a:solidFill>
          <a:ln w="72390">
            <a:solidFill>
              <a:schemeClr val="accent3"/>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100" name="Text Placeholder 7"/>
          <p:cNvSpPr>
            <a:spLocks noGrp="1"/>
          </p:cNvSpPr>
          <p:nvPr>
            <p:ph type="body" sz="quarter" idx="52"/>
          </p:nvPr>
        </p:nvSpPr>
        <p:spPr>
          <a:xfrm>
            <a:off x="4067598" y="6121335"/>
            <a:ext cx="1294597"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01" name="Text Placeholder 7"/>
          <p:cNvSpPr>
            <a:spLocks noGrp="1"/>
          </p:cNvSpPr>
          <p:nvPr>
            <p:ph type="body" sz="quarter" idx="53"/>
          </p:nvPr>
        </p:nvSpPr>
        <p:spPr>
          <a:xfrm>
            <a:off x="4067598" y="6303786"/>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62" name="Text Placeholder 42"/>
          <p:cNvSpPr>
            <a:spLocks noGrp="1"/>
          </p:cNvSpPr>
          <p:nvPr>
            <p:ph type="body" sz="quarter" idx="25"/>
          </p:nvPr>
        </p:nvSpPr>
        <p:spPr>
          <a:xfrm>
            <a:off x="5327478" y="4970360"/>
            <a:ext cx="783000" cy="1044000"/>
          </a:xfrm>
          <a:prstGeom prst="ellipse">
            <a:avLst/>
          </a:prstGeom>
          <a:solidFill>
            <a:schemeClr val="bg1"/>
          </a:solidFill>
          <a:ln w="72390">
            <a:solidFill>
              <a:schemeClr val="accent4"/>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8" name="Text Placeholder 7"/>
          <p:cNvSpPr>
            <a:spLocks noGrp="1"/>
          </p:cNvSpPr>
          <p:nvPr>
            <p:ph type="body" sz="quarter" idx="50"/>
          </p:nvPr>
        </p:nvSpPr>
        <p:spPr>
          <a:xfrm>
            <a:off x="5069887" y="4567759"/>
            <a:ext cx="1294597"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9" name="Text Placeholder 7"/>
          <p:cNvSpPr>
            <a:spLocks noGrp="1"/>
          </p:cNvSpPr>
          <p:nvPr>
            <p:ph type="body" sz="quarter" idx="51"/>
          </p:nvPr>
        </p:nvSpPr>
        <p:spPr>
          <a:xfrm>
            <a:off x="5069886" y="4750210"/>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61" name="Text Placeholder 42"/>
          <p:cNvSpPr>
            <a:spLocks noGrp="1"/>
          </p:cNvSpPr>
          <p:nvPr>
            <p:ph type="body" sz="quarter" idx="24"/>
          </p:nvPr>
        </p:nvSpPr>
        <p:spPr>
          <a:xfrm>
            <a:off x="6335604" y="4970360"/>
            <a:ext cx="783000" cy="1044000"/>
          </a:xfrm>
          <a:prstGeom prst="ellipse">
            <a:avLst/>
          </a:prstGeom>
          <a:solidFill>
            <a:schemeClr val="bg1"/>
          </a:solidFill>
          <a:ln w="72390">
            <a:solidFill>
              <a:schemeClr val="accent5"/>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102" name="Text Placeholder 7"/>
          <p:cNvSpPr>
            <a:spLocks noGrp="1"/>
          </p:cNvSpPr>
          <p:nvPr>
            <p:ph type="body" sz="quarter" idx="54"/>
          </p:nvPr>
        </p:nvSpPr>
        <p:spPr>
          <a:xfrm>
            <a:off x="6080742" y="6121335"/>
            <a:ext cx="1294597"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03" name="Text Placeholder 7"/>
          <p:cNvSpPr>
            <a:spLocks noGrp="1"/>
          </p:cNvSpPr>
          <p:nvPr>
            <p:ph type="body" sz="quarter" idx="55"/>
          </p:nvPr>
        </p:nvSpPr>
        <p:spPr>
          <a:xfrm>
            <a:off x="6080742" y="6303786"/>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10" name="Text Placeholder 42"/>
          <p:cNvSpPr>
            <a:spLocks noGrp="1"/>
          </p:cNvSpPr>
          <p:nvPr>
            <p:ph type="body" sz="quarter" idx="58"/>
          </p:nvPr>
        </p:nvSpPr>
        <p:spPr>
          <a:xfrm>
            <a:off x="7720074" y="4973439"/>
            <a:ext cx="783000" cy="1044000"/>
          </a:xfrm>
          <a:prstGeom prst="ellipse">
            <a:avLst/>
          </a:prstGeom>
          <a:solidFill>
            <a:schemeClr val="accent5"/>
          </a:solidFill>
          <a:ln w="72390">
            <a:solidFill>
              <a:schemeClr val="bg1"/>
            </a:solidFill>
          </a:ln>
        </p:spPr>
        <p:txBody>
          <a:bodyPr lIns="0" tIns="0" rIns="0" bIns="0" anchor="ctr">
            <a:normAutofit/>
          </a:bodyPr>
          <a:lstStyle>
            <a:lvl1pPr marL="0" indent="0" algn="ctr">
              <a:buNone/>
              <a:defRPr lang="ru-RU" sz="2200" kern="1200" dirty="0">
                <a:solidFill>
                  <a:srgbClr val="454D55"/>
                </a:solidFill>
                <a:latin typeface="+mj-lt"/>
                <a:ea typeface="+mn-ea"/>
                <a:cs typeface="+mn-cs"/>
              </a:defRPr>
            </a:lvl1pPr>
          </a:lstStyle>
          <a:p>
            <a:pPr lvl="0"/>
            <a:r>
              <a:rPr lang="zh-CN" altLang="en-US" smtClean="0"/>
              <a:t>单击此处编辑母版文本样式</a:t>
            </a:r>
            <a:endParaRPr lang="zh-CN" altLang="en-US" smtClean="0"/>
          </a:p>
        </p:txBody>
      </p:sp>
      <p:sp>
        <p:nvSpPr>
          <p:cNvPr id="17" name="Footer Placeholder 4"/>
          <p:cNvSpPr>
            <a:spLocks noGrp="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ru-RU" sz="1200" b="0" i="0" u="none" strike="noStrike" kern="1200" cap="none" spc="0" normalizeH="0" baseline="0" noProof="0">
              <a:ln>
                <a:noFill/>
              </a:ln>
              <a:solidFill>
                <a:schemeClr val="tx1"/>
              </a:solidFill>
              <a:effectLst/>
              <a:uLnTx/>
              <a:uFillTx/>
              <a:latin typeface="+mj-lt"/>
              <a:ea typeface="+mn-ea"/>
              <a:cs typeface="+mn-cs"/>
            </a:endParaRPr>
          </a:p>
        </p:txBody>
      </p:sp>
      <p:sp>
        <p:nvSpPr>
          <p:cNvPr id="18" name="Date Placeholder 3"/>
          <p:cNvSpPr>
            <a:spLocks noGrp="1"/>
          </p:cNvSpPr>
          <p:nvPr>
            <p:ph type="dt" sz="half" idx="2"/>
          </p:nvPr>
        </p:nvSpPr>
        <p:spPr bwMode="auto">
          <a:xfrm>
            <a:off x="6754813" y="550863"/>
            <a:ext cx="2057400" cy="176213"/>
          </a:xfrm>
          <a:prstGeom prst="rect">
            <a:avLst/>
          </a:prstGeom>
          <a:ln>
            <a:miter lim="800000"/>
          </a:ln>
        </p:spPr>
        <p:txBody>
          <a:bodyPr vert="horz" wrap="square" lIns="91440" tIns="45720" rIns="91440" bIns="45720" numCol="1" anchor="b"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DF2A3571-921E-4DB7-BF59-24E1CB5F5780}"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ru-RU" sz="1200" b="0" i="0" u="none" strike="noStrike" kern="1200" cap="none" spc="0" normalizeH="0" baseline="0" noProof="0">
              <a:ln>
                <a:noFill/>
              </a:ln>
              <a:solidFill>
                <a:schemeClr val="tx1"/>
              </a:solidFill>
              <a:effectLst/>
              <a:uLnTx/>
              <a:uFillTx/>
              <a:latin typeface="+mj-lt"/>
              <a:ea typeface="+mn-ea"/>
              <a:cs typeface="+mn-cs"/>
            </a:endParaRPr>
          </a:p>
        </p:txBody>
      </p:sp>
      <p:sp>
        <p:nvSpPr>
          <p:cNvPr id="19" name="Slide Number Placeholder 5"/>
          <p:cNvSpPr>
            <a:spLocks noGrp="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p>
            <a:pPr algn="r" eaLnBrk="1" hangingPunct="1">
              <a:buNone/>
            </a:pPr>
            <a:fld id="{9A0DB2DC-4C9A-4742-B13C-FB6460FD3503}" type="slidenum">
              <a:rPr lang="ru-RU" altLang="zh-CN" dirty="0">
                <a:latin typeface="Garamond" panose="02020404030301010803" pitchFamily="18" charset="0"/>
                <a:ea typeface="宋体" panose="02010600030101010101" pitchFamily="2" charset="-122"/>
              </a:rPr>
            </a:fld>
            <a:endParaRPr lang="ru-RU" altLang="zh-CN" dirty="0">
              <a:latin typeface="Garamond" panose="02020404030301010803" pitchFamily="18" charset="0"/>
              <a:ea typeface="宋体" panose="02010600030101010101" pitchFamily="2" charset="-122"/>
            </a:endParaRPr>
          </a:p>
        </p:txBody>
      </p:sp>
    </p:spTree>
  </p:cSld>
  <p:clrMapOvr>
    <a:masterClrMapping/>
  </p:clrMapOvr>
  <p:transition>
    <p:blinds/>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5D4745F-C8F9-41E4-8494-DF40C49189F8}"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04599C4-4979-4D04-BCB2-D78918EA54E4}"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5AB90B4F-BF28-4611-B100-EFEF03664E74}"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B7DC664E-AEB6-4297-BFFB-0A8E9A1099C1}"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4E26EB69-0303-4C3A-8F8A-C04454943B75}"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0C2572E-ECD9-4973-9D51-5D8DAC7EAED9}"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A66A1457-905C-41A3-81F3-692E701FE352}"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p:cNvSpPr>
          <p:nvPr>
            <p:ph type="title"/>
          </p:nvPr>
        </p:nvSpPr>
        <p:spPr>
          <a:xfrm>
            <a:off x="457200" y="277813"/>
            <a:ext cx="8229600" cy="1139825"/>
          </a:xfrm>
          <a:prstGeom prst="rect">
            <a:avLst/>
          </a:prstGeom>
          <a:noFill/>
          <a:ln w="9525">
            <a:noFill/>
          </a:ln>
        </p:spPr>
        <p:txBody>
          <a:bodyPr/>
          <a:lstStyle/>
          <a:p>
            <a:pPr lvl="0"/>
            <a:r>
              <a:rPr lang="zh-CN" altLang="en-US" dirty="0"/>
              <a:t>单击此处编辑母版标题样式</a:t>
            </a:r>
            <a:endParaRPr lang="zh-CN" altLang="en-US" dirty="0"/>
          </a:p>
        </p:txBody>
      </p:sp>
      <p:sp>
        <p:nvSpPr>
          <p:cNvPr id="133123" name="Rectangle 3"/>
          <p:cNvSpPr>
            <a:spLocks noGrp="1"/>
          </p:cNvSpPr>
          <p:nvPr>
            <p:ph type="body" idx="1"/>
          </p:nvPr>
        </p:nvSpPr>
        <p:spPr>
          <a:xfrm>
            <a:off x="457200" y="1600200"/>
            <a:ext cx="8229600" cy="4530725"/>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312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smtClean="0">
                <a:latin typeface="+mj-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F14339D-47FD-4B6E-9CA1-CB0EB1CDF446}"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3312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3312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Garamond" panose="02020404030301010803" pitchFamily="18" charset="0"/>
                <a:ea typeface="宋体" panose="02010600030101010101" pitchFamily="2" charset="-122"/>
              </a:defRPr>
            </a:lvl1pPr>
          </a:lstStyle>
          <a:p>
            <a:pPr lvl="0" eaLnBrk="1" hangingPunct="1">
              <a:buNone/>
            </a:pPr>
            <a:fld id="{9A0DB2DC-4C9A-4742-B13C-FB6460FD3503}" type="slidenum">
              <a:rPr lang="en-US" altLang="zh-CN" dirty="0"/>
            </a:fld>
            <a:endParaRPr lang="en-US" altLang="zh-CN" dirty="0"/>
          </a:p>
        </p:txBody>
      </p:sp>
      <p:sp>
        <p:nvSpPr>
          <p:cNvPr id="2055" name="Freeform 7"/>
          <p:cNvSpPr/>
          <p:nvPr/>
        </p:nvSpPr>
        <p:spPr>
          <a:xfrm>
            <a:off x="381000" y="228600"/>
            <a:ext cx="8229600" cy="609600"/>
          </a:xfrm>
          <a:custGeom>
            <a:avLst/>
            <a:gdLst/>
            <a:ahLst/>
            <a:cxnLst>
              <a:cxn ang="0">
                <a:pos x="0" y="2147483647"/>
              </a:cxn>
              <a:cxn ang="0">
                <a:pos x="0" y="0"/>
              </a:cxn>
              <a:cxn ang="0">
                <a:pos x="2147483647" y="0"/>
              </a:cxn>
            </a:cxnLst>
            <a:rect l="0" t="0" r="0" b="0"/>
            <a:pathLst>
              <a:path w="1000" h="1000">
                <a:moveTo>
                  <a:pt x="0" y="1000"/>
                </a:moveTo>
                <a:lnTo>
                  <a:pt x="0" y="0"/>
                </a:lnTo>
                <a:lnTo>
                  <a:pt x="1000" y="0"/>
                </a:lnTo>
              </a:path>
            </a:pathLst>
          </a:custGeom>
          <a:noFill/>
          <a:ln w="1905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2056" name="Line 8"/>
          <p:cNvSpPr/>
          <p:nvPr/>
        </p:nvSpPr>
        <p:spPr>
          <a:xfrm>
            <a:off x="457200" y="6172200"/>
            <a:ext cx="8229600" cy="0"/>
          </a:xfrm>
          <a:prstGeom prst="line">
            <a:avLst/>
          </a:prstGeom>
          <a:ln w="19050" cap="flat" cmpd="sng">
            <a:solidFill>
              <a:schemeClr val="accent1"/>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p:cTn id="7" dur="500" fill="hold"/>
                                        <p:tgtEl>
                                          <p:spTgt spid="133122"/>
                                        </p:tgtEl>
                                        <p:attrNameLst>
                                          <p:attrName>ppt_w</p:attrName>
                                        </p:attrNameLst>
                                      </p:cBhvr>
                                      <p:tavLst>
                                        <p:tav tm="0">
                                          <p:val>
                                            <p:fltVal val="0"/>
                                          </p:val>
                                        </p:tav>
                                        <p:tav tm="100000">
                                          <p:val>
                                            <p:strVal val="#ppt_w"/>
                                          </p:val>
                                        </p:tav>
                                      </p:tavLst>
                                    </p:anim>
                                    <p:anim calcmode="lin" valueType="num">
                                      <p:cBhvr>
                                        <p:cTn id="8" dur="500" fill="hold"/>
                                        <p:tgtEl>
                                          <p:spTgt spid="133122"/>
                                        </p:tgtEl>
                                        <p:attrNameLst>
                                          <p:attrName>ppt_h</p:attrName>
                                        </p:attrNameLst>
                                      </p:cBhvr>
                                      <p:tavLst>
                                        <p:tav tm="0">
                                          <p:val>
                                            <p:fltVal val="0"/>
                                          </p:val>
                                        </p:tav>
                                        <p:tav tm="100000">
                                          <p:val>
                                            <p:strVal val="#ppt_h"/>
                                          </p:val>
                                        </p:tav>
                                      </p:tavLst>
                                    </p:anim>
                                    <p:animEffect transition="in" filter="fade">
                                      <p:cBhvr>
                                        <p:cTn id="9" dur="500"/>
                                        <p:tgtEl>
                                          <p:spTgt spid="13312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3123">
                                            <p:txEl>
                                              <p:pRg st="0" end="0"/>
                                            </p:txEl>
                                          </p:spTgt>
                                        </p:tgtEl>
                                        <p:attrNameLst>
                                          <p:attrName>style.visibility</p:attrName>
                                        </p:attrNameLst>
                                      </p:cBhvr>
                                      <p:to>
                                        <p:strVal val="visible"/>
                                      </p:to>
                                    </p:set>
                                    <p:animEffect transition="in" filter="fade">
                                      <p:cBhvr>
                                        <p:cTn id="14" dur="1000">
                                          <p:stCondLst>
                                            <p:cond delay="0"/>
                                          </p:stCondLst>
                                        </p:cTn>
                                        <p:tgtEl>
                                          <p:spTgt spid="1331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3123">
                                            <p:txEl>
                                              <p:pRg st="1" end="1"/>
                                            </p:txEl>
                                          </p:spTgt>
                                        </p:tgtEl>
                                        <p:attrNameLst>
                                          <p:attrName>style.visibility</p:attrName>
                                        </p:attrNameLst>
                                      </p:cBhvr>
                                      <p:to>
                                        <p:strVal val="visible"/>
                                      </p:to>
                                    </p:set>
                                    <p:animEffect transition="in" filter="fade">
                                      <p:cBhvr>
                                        <p:cTn id="17" dur="1000">
                                          <p:stCondLst>
                                            <p:cond delay="0"/>
                                          </p:stCondLst>
                                        </p:cTn>
                                        <p:tgtEl>
                                          <p:spTgt spid="13312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3123">
                                            <p:txEl>
                                              <p:pRg st="2" end="2"/>
                                            </p:txEl>
                                          </p:spTgt>
                                        </p:tgtEl>
                                        <p:attrNameLst>
                                          <p:attrName>style.visibility</p:attrName>
                                        </p:attrNameLst>
                                      </p:cBhvr>
                                      <p:to>
                                        <p:strVal val="visible"/>
                                      </p:to>
                                    </p:set>
                                    <p:animEffect transition="in" filter="fade">
                                      <p:cBhvr>
                                        <p:cTn id="20" dur="1000">
                                          <p:stCondLst>
                                            <p:cond delay="0"/>
                                          </p:stCondLst>
                                        </p:cTn>
                                        <p:tgtEl>
                                          <p:spTgt spid="13312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3123">
                                            <p:txEl>
                                              <p:pRg st="3" end="3"/>
                                            </p:txEl>
                                          </p:spTgt>
                                        </p:tgtEl>
                                        <p:attrNameLst>
                                          <p:attrName>style.visibility</p:attrName>
                                        </p:attrNameLst>
                                      </p:cBhvr>
                                      <p:to>
                                        <p:strVal val="visible"/>
                                      </p:to>
                                    </p:set>
                                    <p:animEffect transition="in" filter="fade">
                                      <p:cBhvr>
                                        <p:cTn id="23" dur="1000">
                                          <p:stCondLst>
                                            <p:cond delay="0"/>
                                          </p:stCondLst>
                                        </p:cTn>
                                        <p:tgtEl>
                                          <p:spTgt spid="13312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3123">
                                            <p:txEl>
                                              <p:pRg st="4" end="4"/>
                                            </p:txEl>
                                          </p:spTgt>
                                        </p:tgtEl>
                                        <p:attrNameLst>
                                          <p:attrName>style.visibility</p:attrName>
                                        </p:attrNameLst>
                                      </p:cBhvr>
                                      <p:to>
                                        <p:strVal val="visible"/>
                                      </p:to>
                                    </p:set>
                                    <p:animEffect transition="in" filter="fade">
                                      <p:cBhvr>
                                        <p:cTn id="26" dur="1000">
                                          <p:stCondLst>
                                            <p:cond delay="0"/>
                                          </p:stCondLst>
                                        </p:cTn>
                                        <p:tgtEl>
                                          <p:spTgt spid="133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p:bldP spid="133123" grpId="0" uiExpand="1" build="p">
        <p:tmplLst>
          <p:tmpl lvl="1">
            <p:tnLst>
              <p:par>
                <p:cTn presetID="10" presetClass="entr" presetSubtype="0" fill="hold" nodeType="click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Lst>
      </p:bldP>
    </p:bld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p:cNvSpPr>
          <p:nvPr>
            <p:ph type="title"/>
          </p:nvPr>
        </p:nvSpPr>
        <p:spPr>
          <a:xfrm>
            <a:off x="457200" y="277813"/>
            <a:ext cx="8229600" cy="1139825"/>
          </a:xfrm>
          <a:prstGeom prst="rect">
            <a:avLst/>
          </a:prstGeom>
          <a:noFill/>
          <a:ln w="9525">
            <a:noFill/>
          </a:ln>
        </p:spPr>
        <p:txBody>
          <a:bodyPr/>
          <a:lstStyle/>
          <a:p>
            <a:pPr lvl="0"/>
            <a:r>
              <a:rPr lang="zh-CN" altLang="en-US" dirty="0"/>
              <a:t>单击此处编辑母版标题样式</a:t>
            </a:r>
            <a:endParaRPr lang="zh-CN" altLang="en-US" dirty="0"/>
          </a:p>
        </p:txBody>
      </p:sp>
      <p:sp>
        <p:nvSpPr>
          <p:cNvPr id="133123" name="Rectangle 3"/>
          <p:cNvSpPr>
            <a:spLocks noGrp="1"/>
          </p:cNvSpPr>
          <p:nvPr>
            <p:ph type="body" idx="1"/>
          </p:nvPr>
        </p:nvSpPr>
        <p:spPr>
          <a:xfrm>
            <a:off x="457200" y="1600200"/>
            <a:ext cx="8229600" cy="4530725"/>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312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smtClean="0">
                <a:latin typeface="+mj-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A82EF97-0CB4-4A76-B81B-7C5B5731B744}"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3312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3312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Garamond" panose="02020404030301010803" pitchFamily="18" charset="0"/>
                <a:ea typeface="宋体" panose="02010600030101010101" pitchFamily="2" charset="-122"/>
              </a:defRPr>
            </a:lvl1pPr>
          </a:lstStyle>
          <a:p>
            <a:pPr lvl="0" eaLnBrk="1" hangingPunct="1">
              <a:buNone/>
            </a:pPr>
            <a:fld id="{9A0DB2DC-4C9A-4742-B13C-FB6460FD3503}" type="slidenum">
              <a:rPr lang="en-US" altLang="zh-CN" dirty="0"/>
            </a:fld>
            <a:endParaRPr lang="en-US" altLang="zh-CN" dirty="0"/>
          </a:p>
        </p:txBody>
      </p:sp>
      <p:sp>
        <p:nvSpPr>
          <p:cNvPr id="2055" name="Freeform 7"/>
          <p:cNvSpPr/>
          <p:nvPr/>
        </p:nvSpPr>
        <p:spPr>
          <a:xfrm>
            <a:off x="381000" y="228600"/>
            <a:ext cx="8229600" cy="609600"/>
          </a:xfrm>
          <a:custGeom>
            <a:avLst/>
            <a:gdLst/>
            <a:ahLst/>
            <a:cxnLst>
              <a:cxn ang="0">
                <a:pos x="0" y="2147483647"/>
              </a:cxn>
              <a:cxn ang="0">
                <a:pos x="0" y="0"/>
              </a:cxn>
              <a:cxn ang="0">
                <a:pos x="2147483647" y="0"/>
              </a:cxn>
            </a:cxnLst>
            <a:rect l="0" t="0" r="0" b="0"/>
            <a:pathLst>
              <a:path w="1000" h="1000">
                <a:moveTo>
                  <a:pt x="0" y="1000"/>
                </a:moveTo>
                <a:lnTo>
                  <a:pt x="0" y="0"/>
                </a:lnTo>
                <a:lnTo>
                  <a:pt x="1000" y="0"/>
                </a:lnTo>
              </a:path>
            </a:pathLst>
          </a:custGeom>
          <a:noFill/>
          <a:ln w="1905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2056" name="Line 8"/>
          <p:cNvSpPr/>
          <p:nvPr/>
        </p:nvSpPr>
        <p:spPr>
          <a:xfrm>
            <a:off x="457200" y="6172200"/>
            <a:ext cx="8229600" cy="0"/>
          </a:xfrm>
          <a:prstGeom prst="line">
            <a:avLst/>
          </a:prstGeom>
          <a:ln w="19050" cap="flat" cmpd="sng">
            <a:solidFill>
              <a:schemeClr val="accent1"/>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p:cTn id="7" dur="500" fill="hold"/>
                                        <p:tgtEl>
                                          <p:spTgt spid="133122"/>
                                        </p:tgtEl>
                                        <p:attrNameLst>
                                          <p:attrName>ppt_w</p:attrName>
                                        </p:attrNameLst>
                                      </p:cBhvr>
                                      <p:tavLst>
                                        <p:tav tm="0">
                                          <p:val>
                                            <p:fltVal val="0"/>
                                          </p:val>
                                        </p:tav>
                                        <p:tav tm="100000">
                                          <p:val>
                                            <p:strVal val="#ppt_w"/>
                                          </p:val>
                                        </p:tav>
                                      </p:tavLst>
                                    </p:anim>
                                    <p:anim calcmode="lin" valueType="num">
                                      <p:cBhvr>
                                        <p:cTn id="8" dur="500" fill="hold"/>
                                        <p:tgtEl>
                                          <p:spTgt spid="133122"/>
                                        </p:tgtEl>
                                        <p:attrNameLst>
                                          <p:attrName>ppt_h</p:attrName>
                                        </p:attrNameLst>
                                      </p:cBhvr>
                                      <p:tavLst>
                                        <p:tav tm="0">
                                          <p:val>
                                            <p:fltVal val="0"/>
                                          </p:val>
                                        </p:tav>
                                        <p:tav tm="100000">
                                          <p:val>
                                            <p:strVal val="#ppt_h"/>
                                          </p:val>
                                        </p:tav>
                                      </p:tavLst>
                                    </p:anim>
                                    <p:animEffect transition="in" filter="fade">
                                      <p:cBhvr>
                                        <p:cTn id="9" dur="500"/>
                                        <p:tgtEl>
                                          <p:spTgt spid="13312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3123">
                                            <p:txEl>
                                              <p:pRg st="0" end="0"/>
                                            </p:txEl>
                                          </p:spTgt>
                                        </p:tgtEl>
                                        <p:attrNameLst>
                                          <p:attrName>style.visibility</p:attrName>
                                        </p:attrNameLst>
                                      </p:cBhvr>
                                      <p:to>
                                        <p:strVal val="visible"/>
                                      </p:to>
                                    </p:set>
                                    <p:animEffect transition="in" filter="fade">
                                      <p:cBhvr>
                                        <p:cTn id="14" dur="300">
                                          <p:stCondLst>
                                            <p:cond delay="0"/>
                                          </p:stCondLst>
                                        </p:cTn>
                                        <p:tgtEl>
                                          <p:spTgt spid="1331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3123">
                                            <p:txEl>
                                              <p:pRg st="1" end="1"/>
                                            </p:txEl>
                                          </p:spTgt>
                                        </p:tgtEl>
                                        <p:attrNameLst>
                                          <p:attrName>style.visibility</p:attrName>
                                        </p:attrNameLst>
                                      </p:cBhvr>
                                      <p:to>
                                        <p:strVal val="visible"/>
                                      </p:to>
                                    </p:set>
                                    <p:animEffect transition="in" filter="fade">
                                      <p:cBhvr>
                                        <p:cTn id="17" dur="1000">
                                          <p:stCondLst>
                                            <p:cond delay="0"/>
                                          </p:stCondLst>
                                        </p:cTn>
                                        <p:tgtEl>
                                          <p:spTgt spid="13312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3123">
                                            <p:txEl>
                                              <p:pRg st="2" end="2"/>
                                            </p:txEl>
                                          </p:spTgt>
                                        </p:tgtEl>
                                        <p:attrNameLst>
                                          <p:attrName>style.visibility</p:attrName>
                                        </p:attrNameLst>
                                      </p:cBhvr>
                                      <p:to>
                                        <p:strVal val="visible"/>
                                      </p:to>
                                    </p:set>
                                    <p:animEffect transition="in" filter="fade">
                                      <p:cBhvr>
                                        <p:cTn id="20" dur="1000">
                                          <p:stCondLst>
                                            <p:cond delay="0"/>
                                          </p:stCondLst>
                                        </p:cTn>
                                        <p:tgtEl>
                                          <p:spTgt spid="13312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3123">
                                            <p:txEl>
                                              <p:pRg st="3" end="3"/>
                                            </p:txEl>
                                          </p:spTgt>
                                        </p:tgtEl>
                                        <p:attrNameLst>
                                          <p:attrName>style.visibility</p:attrName>
                                        </p:attrNameLst>
                                      </p:cBhvr>
                                      <p:to>
                                        <p:strVal val="visible"/>
                                      </p:to>
                                    </p:set>
                                    <p:animEffect transition="in" filter="fade">
                                      <p:cBhvr>
                                        <p:cTn id="23" dur="1000">
                                          <p:stCondLst>
                                            <p:cond delay="0"/>
                                          </p:stCondLst>
                                        </p:cTn>
                                        <p:tgtEl>
                                          <p:spTgt spid="13312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3123">
                                            <p:txEl>
                                              <p:pRg st="4" end="4"/>
                                            </p:txEl>
                                          </p:spTgt>
                                        </p:tgtEl>
                                        <p:attrNameLst>
                                          <p:attrName>style.visibility</p:attrName>
                                        </p:attrNameLst>
                                      </p:cBhvr>
                                      <p:to>
                                        <p:strVal val="visible"/>
                                      </p:to>
                                    </p:set>
                                    <p:animEffect transition="in" filter="fade">
                                      <p:cBhvr>
                                        <p:cTn id="26" dur="1000">
                                          <p:stCondLst>
                                            <p:cond delay="0"/>
                                          </p:stCondLst>
                                        </p:cTn>
                                        <p:tgtEl>
                                          <p:spTgt spid="133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p:bldP spid="133123" grpId="0" uiExpand="1" build="p">
        <p:tmplLst>
          <p:tmpl lvl="1">
            <p:tnLst>
              <p:par>
                <p:cTn presetID="10" presetClass="entr" presetSubtype="0" fill="hold" nodeType="click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300">
                          <p:stCondLst>
                            <p:cond delay="0"/>
                          </p:stCondLst>
                        </p:cTn>
                        <p:tgtEl>
                          <p:spTgt spid="13312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Lst>
      </p:bldP>
    </p:bld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3" Type="http://schemas.openxmlformats.org/officeDocument/2006/relationships/notesSlide" Target="../notesSlides/notesSlide1.xml"/><Relationship Id="rId12" Type="http://schemas.openxmlformats.org/officeDocument/2006/relationships/slideLayout" Target="../slideLayouts/slideLayout1.xml"/><Relationship Id="rId11" Type="http://schemas.openxmlformats.org/officeDocument/2006/relationships/themeOverride" Target="../theme/themeOverride1.xml"/><Relationship Id="rId10" Type="http://schemas.openxmlformats.org/officeDocument/2006/relationships/image" Target="../media/image26.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jpeg"/><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jpeg"/><Relationship Id="rId3" Type="http://schemas.openxmlformats.org/officeDocument/2006/relationships/hyperlink" Target="http://www.goofb.cn/uploads/20101020/066/128753280001866005.jpg" TargetMode="External"/><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wm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sv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1.jpeg"/><Relationship Id="rId1"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7.jpeg"/><Relationship Id="rId1" Type="http://schemas.openxmlformats.org/officeDocument/2006/relationships/image" Target="../media/image46.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9.jpeg"/><Relationship Id="rId1"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jpeg"/><Relationship Id="rId1"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5.jpeg"/><Relationship Id="rId1" Type="http://schemas.openxmlformats.org/officeDocument/2006/relationships/image" Target="../media/image54.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jpeg"/><Relationship Id="rId1"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7.jpeg"/><Relationship Id="rId1"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jpeg"/><Relationship Id="rId1" Type="http://schemas.openxmlformats.org/officeDocument/2006/relationships/image" Target="../media/image58.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jpeg"/><Relationship Id="rId1" Type="http://schemas.openxmlformats.org/officeDocument/2006/relationships/image" Target="../media/image58.jpe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9.jpeg"/><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8.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hemeOverride" Target="../theme/themeOverride2.xml"/><Relationship Id="rId1"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txBox="1">
            <a:spLocks noGrp="1"/>
          </p:cNvSpPr>
          <p:nvPr>
            <p:ph type="sldNum" sz="quarter" idx="4"/>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79874" name="Rectangle 2"/>
          <p:cNvSpPr>
            <a:spLocks noGrp="1" noChangeArrowheads="1"/>
          </p:cNvSpPr>
          <p:nvPr>
            <p:ph type="ctrTitle"/>
          </p:nvPr>
        </p:nvSpPr>
        <p:spPr>
          <a:xfrm>
            <a:off x="229870" y="1112520"/>
            <a:ext cx="8684895" cy="2951480"/>
          </a:xfrm>
          <a:gradFill rotWithShape="1">
            <a:gsLst>
              <a:gs pos="0">
                <a:srgbClr val="B6C400"/>
              </a:gs>
              <a:gs pos="100000">
                <a:srgbClr val="FFFF00">
                  <a:alpha val="94000"/>
                </a:srgbClr>
              </a:gs>
            </a:gsLst>
            <a:lin ang="0" scaled="1"/>
          </a:gradFill>
        </p:spPr>
        <p:txBody>
          <a:bodyPr vert="horz" wrap="square" lIns="91440" tIns="45720" rIns="91440" bIns="45720" numCol="1" anchor="t" anchorCtr="0" compatLnSpc="1"/>
          <a:lstStyle/>
          <a:p>
            <a:pPr marL="0" marR="0" lvl="0" indent="0" algn="ctr" defTabSz="914400" rtl="0" eaLnBrk="1" fontAlgn="base" latinLnBrk="0" hangingPunct="1">
              <a:lnSpc>
                <a:spcPct val="200000"/>
              </a:lnSpc>
              <a:spcBef>
                <a:spcPct val="45000"/>
              </a:spcBef>
              <a:spcAft>
                <a:spcPct val="0"/>
              </a:spcAft>
              <a:buClrTx/>
              <a:buSzTx/>
              <a:buFontTx/>
              <a:buNone/>
              <a:defRPr/>
            </a:pPr>
            <a:r>
              <a:rPr kumimoji="0" lang="zh-CN" altLang="en-US" sz="6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文化差异及特征</a:t>
            </a:r>
            <a:endParaRPr kumimoji="0" lang="zh-CN" altLang="en-US" sz="6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7" name="矩形 6"/>
          <p:cNvSpPr/>
          <p:nvPr/>
        </p:nvSpPr>
        <p:spPr>
          <a:xfrm>
            <a:off x="722313" y="347028"/>
            <a:ext cx="4929188" cy="521970"/>
          </a:xfrm>
          <a:prstGeom prst="rect">
            <a:avLst/>
          </a:prstGeom>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工业社会学</a:t>
            </a:r>
            <a:r>
              <a:rPr kumimoji="0" lang="en-US" altLang="zh-CN" sz="2800" b="1" i="0" u="none" strike="noStrike" kern="1200" cap="none" spc="0" normalizeH="0" baseline="0" noProof="0" dirty="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第六讲</a:t>
            </a:r>
            <a:endParaRPr kumimoji="0"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Rectangle 4"/>
          <p:cNvSpPr>
            <a:spLocks noGrp="1"/>
          </p:cNvSpPr>
          <p:nvPr/>
        </p:nvSpPr>
        <p:spPr>
          <a:xfrm>
            <a:off x="1245870" y="3681095"/>
            <a:ext cx="6553200" cy="2449195"/>
          </a:xfrm>
          <a:prstGeom prst="rect">
            <a:avLst/>
          </a:prstGeom>
          <a:gradFill rotWithShape="1">
            <a:gsLst>
              <a:gs pos="0">
                <a:srgbClr val="005E76">
                  <a:alpha val="100000"/>
                </a:srgbClr>
              </a:gs>
              <a:gs pos="100000">
                <a:srgbClr val="00CCFF">
                  <a:alpha val="100000"/>
                </a:srgbClr>
              </a:gs>
            </a:gsLst>
            <a:lin ang="0" scaled="1"/>
            <a:tileRect/>
          </a:gradFill>
          <a:ln w="9525">
            <a:noFill/>
          </a:ln>
        </p:spPr>
        <p:txBody>
          <a:bodyPr vert="horz" wrap="square" lIns="91440" tIns="45720" rIns="91440" bIns="45720" anchor="t"/>
          <a:lstStyle>
            <a:lvl1pPr marL="0" indent="0" algn="l" rtl="0" eaLnBrk="0" fontAlgn="base" hangingPunct="0">
              <a:spcBef>
                <a:spcPct val="20000"/>
              </a:spcBef>
              <a:spcAft>
                <a:spcPct val="0"/>
              </a:spcAft>
              <a:buClr>
                <a:schemeClr val="accent1"/>
              </a:buClr>
              <a:buSzPct val="65000"/>
              <a:buFont typeface="Wingdings" panose="05000000000000000000" pitchFamily="2" charset="2"/>
              <a:buNone/>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lgn="ctr" eaLnBrk="1" hangingPunct="1">
              <a:buSzPct val="65000"/>
            </a:pPr>
            <a:r>
              <a:rPr lang="zh-CN" altLang="zh-CN" sz="3600" b="1" dirty="0">
                <a:solidFill>
                  <a:srgbClr val="002060"/>
                </a:solidFill>
                <a:latin typeface="微软雅黑" panose="020B0503020204020204" pitchFamily="34" charset="-122"/>
                <a:ea typeface="微软雅黑" panose="020B0503020204020204" pitchFamily="34" charset="-122"/>
                <a:cs typeface="+mn-cs"/>
              </a:rPr>
              <a:t>陈天宁</a:t>
            </a:r>
            <a:endParaRPr lang="zh-CN" altLang="zh-CN" sz="3600" dirty="0">
              <a:latin typeface="+mn-lt"/>
              <a:ea typeface="+mn-ea"/>
              <a:cs typeface="+mn-cs"/>
            </a:endParaRPr>
          </a:p>
          <a:p>
            <a:pPr algn="ctr" eaLnBrk="1" hangingPunct="1">
              <a:buSzPct val="65000"/>
            </a:pPr>
            <a:r>
              <a:rPr lang="en-US" altLang="zh-CN" sz="3600" b="1" dirty="0">
                <a:solidFill>
                  <a:srgbClr val="002060"/>
                </a:solidFill>
                <a:latin typeface="+mn-lt"/>
                <a:ea typeface="+mn-ea"/>
                <a:cs typeface="+mn-cs"/>
              </a:rPr>
              <a:t>13991861066</a:t>
            </a:r>
            <a:endParaRPr lang="en-US" altLang="zh-CN" sz="3600" b="1" dirty="0">
              <a:solidFill>
                <a:srgbClr val="002060"/>
              </a:solidFill>
              <a:latin typeface="+mn-lt"/>
              <a:ea typeface="+mn-ea"/>
              <a:cs typeface="+mn-cs"/>
            </a:endParaRPr>
          </a:p>
          <a:p>
            <a:pPr algn="ctr" eaLnBrk="1" hangingPunct="1">
              <a:buSzPct val="65000"/>
            </a:pPr>
            <a:r>
              <a:rPr lang="en-US" altLang="zh-CN" sz="3600" b="1" dirty="0">
                <a:solidFill>
                  <a:srgbClr val="002060"/>
                </a:solidFill>
                <a:latin typeface="+mn-lt"/>
                <a:ea typeface="+mn-ea"/>
                <a:cs typeface="+mn-cs"/>
              </a:rPr>
              <a:t>tnchen@mail.xjtu.edu.cn</a:t>
            </a:r>
            <a:endParaRPr lang="zh-CN" altLang="zh-CN" sz="3600" dirty="0">
              <a:solidFill>
                <a:srgbClr val="002060"/>
              </a:solidFill>
              <a:latin typeface="+mn-lt"/>
              <a:ea typeface="+mn-ea"/>
              <a:cs typeface="+mn-cs"/>
            </a:endParaRPr>
          </a:p>
          <a:p>
            <a:pPr algn="ctr" eaLnBrk="1" hangingPunct="1">
              <a:buSzPct val="65000"/>
            </a:pPr>
            <a:endParaRPr lang="zh-CN" altLang="zh-CN"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2"/>
          <p:cNvSpPr>
            <a:spLocks noGrp="1"/>
          </p:cNvSpPr>
          <p:nvPr>
            <p:ph type="title"/>
          </p:nvPr>
        </p:nvSpPr>
        <p:spPr>
          <a:xfrm>
            <a:off x="229870" y="189230"/>
            <a:ext cx="8470900" cy="1134110"/>
          </a:xfrm>
          <a:solidFill>
            <a:srgbClr val="FFFF00"/>
          </a:solidFill>
        </p:spPr>
        <p:txBody>
          <a:bodyPr vert="horz" wrap="square" lIns="91440" tIns="45720" rIns="91440" bIns="45720" anchor="b"/>
          <a:p>
            <a:pPr algn="ct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农耕人情社会</a:t>
            </a:r>
            <a:r>
              <a:rPr lang="en-US" altLang="zh-CN" sz="4800" b="1" dirty="0">
                <a:solidFill>
                  <a:schemeClr val="tx1"/>
                </a:solidFill>
                <a:latin typeface="黑体" panose="02010609060101010101" pitchFamily="2" charset="-122"/>
                <a:ea typeface="黑体" panose="02010609060101010101" pitchFamily="2" charset="-122"/>
              </a:rPr>
              <a:t>|</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游牧契约社会</a:t>
            </a:r>
            <a:endParaRPr lang="zh-CN" altLang="en-US" sz="4800" b="1" dirty="0">
              <a:solidFill>
                <a:schemeClr val="tx1"/>
              </a:solidFill>
              <a:latin typeface="黑体" panose="02010609060101010101" pitchFamily="2" charset="-122"/>
              <a:ea typeface="黑体" panose="02010609060101010101" pitchFamily="2" charset="-122"/>
            </a:endParaRPr>
          </a:p>
        </p:txBody>
      </p:sp>
      <p:sp>
        <p:nvSpPr>
          <p:cNvPr id="29698" name="Rectangle 3"/>
          <p:cNvSpPr>
            <a:spLocks noGrp="1"/>
          </p:cNvSpPr>
          <p:nvPr>
            <p:ph idx="1"/>
          </p:nvPr>
        </p:nvSpPr>
        <p:spPr>
          <a:xfrm>
            <a:off x="276225" y="1534795"/>
            <a:ext cx="8425180" cy="4710430"/>
          </a:xfrm>
          <a:blipFill rotWithShape="1">
            <a:blip r:embed="rId1">
              <a:alphaModFix amt="81000"/>
            </a:blip>
            <a:tile tx="0" ty="0" sx="100000" sy="100000" flip="none" algn="tl"/>
          </a:blipFill>
        </p:spPr>
        <p:txBody>
          <a:bodyPr vert="horz" wrap="square" lIns="91440" tIns="45720" rIns="91440" bIns="45720" anchor="t"/>
          <a:p>
            <a:pPr>
              <a:spcAft>
                <a:spcPct val="20000"/>
              </a:spcAft>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rPr>
              <a:t>农耕</a:t>
            </a:r>
            <a:r>
              <a:rPr lang="zh-CN" altLang="en-US" sz="2400" b="1" dirty="0">
                <a:solidFill>
                  <a:srgbClr val="3333CC"/>
                </a:solidFill>
                <a:latin typeface="微软雅黑" panose="020B0503020204020204" pitchFamily="34" charset="-122"/>
                <a:ea typeface="微软雅黑" panose="020B0503020204020204" pitchFamily="34" charset="-122"/>
              </a:rPr>
              <a:t>文明</a:t>
            </a:r>
            <a:r>
              <a:rPr lang="zh-CN" altLang="en-US" sz="2400" dirty="0">
                <a:latin typeface="微软雅黑" panose="020B0503020204020204" pitchFamily="34" charset="-122"/>
                <a:ea typeface="微软雅黑" panose="020B0503020204020204" pitchFamily="34" charset="-122"/>
              </a:rPr>
              <a:t>注重实物形式的财产，如田地、房产、庄园等不动产，在定居的农耕生产和生活中的便利舒适。</a:t>
            </a:r>
            <a:endParaRPr lang="zh-CN" altLang="en-US" sz="2400" dirty="0">
              <a:latin typeface="微软雅黑" panose="020B0503020204020204" pitchFamily="34" charset="-122"/>
              <a:ea typeface="微软雅黑" panose="020B0503020204020204" pitchFamily="34" charset="-122"/>
            </a:endParaRPr>
          </a:p>
          <a:p>
            <a:pPr>
              <a:spcAft>
                <a:spcPct val="20000"/>
              </a:spcAft>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rPr>
              <a:t>游牧文明</a:t>
            </a:r>
            <a:r>
              <a:rPr lang="zh-CN" altLang="en-US" sz="2400" dirty="0">
                <a:latin typeface="微软雅黑" panose="020B0503020204020204" pitchFamily="34" charset="-122"/>
                <a:ea typeface="微软雅黑" panose="020B0503020204020204" pitchFamily="34" charset="-122"/>
              </a:rPr>
              <a:t>则注重货币形式的财产，如货币、契约等便于分割、携带的证卷和债卷、以适应流动的生活方式。</a:t>
            </a:r>
            <a:endParaRPr lang="zh-CN" altLang="en-US" sz="2400" dirty="0">
              <a:latin typeface="微软雅黑" panose="020B0503020204020204" pitchFamily="34" charset="-122"/>
              <a:ea typeface="微软雅黑" panose="020B0503020204020204" pitchFamily="34" charset="-122"/>
            </a:endParaRPr>
          </a:p>
          <a:p>
            <a:pPr>
              <a:spcAft>
                <a:spcPct val="20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定居的生活重承诺。</a:t>
            </a:r>
            <a:r>
              <a:rPr lang="zh-CN" altLang="en-US" sz="2400" dirty="0">
                <a:solidFill>
                  <a:srgbClr val="3333CC"/>
                </a:solidFill>
                <a:latin typeface="微软雅黑" panose="020B0503020204020204" pitchFamily="34" charset="-122"/>
                <a:ea typeface="微软雅黑" panose="020B0503020204020204" pitchFamily="34" charset="-122"/>
              </a:rPr>
              <a:t>熟人社会，口头承诺，诚信自律</a:t>
            </a:r>
            <a:r>
              <a:rPr lang="zh-CN" altLang="en-US" sz="2400" dirty="0">
                <a:latin typeface="微软雅黑" panose="020B0503020204020204" pitchFamily="34" charset="-122"/>
                <a:ea typeface="微软雅黑" panose="020B0503020204020204" pitchFamily="34" charset="-122"/>
              </a:rPr>
              <a:t>，如果失信，那</a:t>
            </a:r>
            <a:r>
              <a:rPr lang="zh-CN" altLang="en-US" sz="2400" b="1" dirty="0">
                <a:solidFill>
                  <a:schemeClr val="hlink"/>
                </a:solidFill>
                <a:latin typeface="微软雅黑" panose="020B0503020204020204" pitchFamily="34" charset="-122"/>
                <a:ea typeface="微软雅黑" panose="020B0503020204020204" pitchFamily="34" charset="-122"/>
              </a:rPr>
              <a:t>跑得了和尚跑不了庙</a:t>
            </a:r>
            <a:r>
              <a:rPr lang="zh-CN" altLang="en-US" sz="2400" dirty="0">
                <a:latin typeface="微软雅黑" panose="020B0503020204020204" pitchFamily="34" charset="-122"/>
                <a:ea typeface="微软雅黑" panose="020B0503020204020204" pitchFamily="34" charset="-122"/>
              </a:rPr>
              <a:t>，且可以</a:t>
            </a:r>
            <a:r>
              <a:rPr lang="zh-CN" altLang="en-US" sz="2400" b="1" dirty="0">
                <a:solidFill>
                  <a:schemeClr val="hlink"/>
                </a:solidFill>
                <a:latin typeface="微软雅黑" panose="020B0503020204020204" pitchFamily="34" charset="-122"/>
                <a:ea typeface="微软雅黑" panose="020B0503020204020204" pitchFamily="34" charset="-122"/>
              </a:rPr>
              <a:t>父债子还</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a:spcAft>
                <a:spcPct val="20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移动的生活重契约。</a:t>
            </a:r>
            <a:r>
              <a:rPr lang="zh-CN" altLang="en-US" sz="2400" dirty="0">
                <a:solidFill>
                  <a:srgbClr val="3333CC"/>
                </a:solidFill>
                <a:latin typeface="微软雅黑" panose="020B0503020204020204" pitchFamily="34" charset="-122"/>
                <a:ea typeface="微软雅黑" panose="020B0503020204020204" pitchFamily="34" charset="-122"/>
              </a:rPr>
              <a:t>陌生社会，契约作证、法律裁决</a:t>
            </a:r>
            <a:r>
              <a:rPr lang="zh-CN" altLang="en-US" sz="2400" dirty="0">
                <a:latin typeface="微软雅黑" panose="020B0503020204020204" pitchFamily="34" charset="-122"/>
                <a:ea typeface="微软雅黑" panose="020B0503020204020204" pitchFamily="34" charset="-122"/>
              </a:rPr>
              <a:t>，如果违反约定，要受到立即的惩罚，且难再缔结契约。</a:t>
            </a:r>
            <a:endParaRPr lang="zh-CN" altLang="en-US" sz="2400" dirty="0">
              <a:latin typeface="微软雅黑" panose="020B0503020204020204" pitchFamily="34" charset="-122"/>
              <a:ea typeface="微软雅黑" panose="020B0503020204020204" pitchFamily="34" charset="-122"/>
            </a:endParaRPr>
          </a:p>
          <a:p>
            <a:pPr>
              <a:spcAft>
                <a:spcPct val="20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如果在现代工业社会中，西方人和东方人在交易，签一项小合同和大合同，会有什么样的心理？</a:t>
            </a:r>
            <a:endParaRPr lang="zh-CN" altLang="en-US" sz="2400" dirty="0">
              <a:latin typeface="微软雅黑" panose="020B0503020204020204" pitchFamily="34" charset="-122"/>
              <a:ea typeface="微软雅黑" panose="020B0503020204020204" pitchFamily="34" charset="-122"/>
            </a:endParaRPr>
          </a:p>
        </p:txBody>
      </p:sp>
      <p:sp>
        <p:nvSpPr>
          <p:cNvPr id="29699" name="灯片编号占位符 3"/>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Tree>
  </p:cSld>
  <p:clrMapOvr>
    <a:masterClrMapping/>
  </p:clrMapOvr>
  <p:transition>
    <p:blind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idx="4294967295"/>
          </p:nvPr>
        </p:nvSpPr>
        <p:spPr>
          <a:xfrm>
            <a:off x="304165" y="200660"/>
            <a:ext cx="8483600" cy="1002030"/>
          </a:xfrm>
          <a:solidFill>
            <a:srgbClr val="FFFF00"/>
          </a:solidFill>
        </p:spPr>
        <p:txBody>
          <a:bodyPr vert="horz" wrap="square" lIns="91440" tIns="45720" rIns="91440" bIns="45720" anchor="b"/>
          <a:p>
            <a:pPr algn="ct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农耕注重自律</a:t>
            </a:r>
            <a:r>
              <a:rPr lang="en-US" altLang="zh-CN" sz="4800" b="1" dirty="0">
                <a:solidFill>
                  <a:schemeClr val="tx1"/>
                </a:solidFill>
                <a:latin typeface="黑体" panose="02010609060101010101" pitchFamily="2" charset="-122"/>
                <a:ea typeface="黑体" panose="02010609060101010101" pitchFamily="2" charset="-122"/>
              </a:rPr>
              <a:t>|</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游牧注重他律</a:t>
            </a:r>
            <a:endParaRPr lang="zh-CN" altLang="en-US" sz="4800" b="1" dirty="0">
              <a:solidFill>
                <a:schemeClr val="tx1"/>
              </a:solidFill>
              <a:latin typeface="黑体" panose="02010609060101010101" pitchFamily="2" charset="-122"/>
              <a:ea typeface="黑体" panose="02010609060101010101" pitchFamily="2" charset="-122"/>
            </a:endParaRPr>
          </a:p>
        </p:txBody>
      </p:sp>
      <p:sp>
        <p:nvSpPr>
          <p:cNvPr id="30722" name="内容占位符 2"/>
          <p:cNvSpPr>
            <a:spLocks noGrp="1"/>
          </p:cNvSpPr>
          <p:nvPr>
            <p:ph sz="quarter" idx="4294967295"/>
          </p:nvPr>
        </p:nvSpPr>
        <p:spPr>
          <a:xfrm>
            <a:off x="189230" y="1433830"/>
            <a:ext cx="8597900" cy="4876800"/>
          </a:xfrm>
          <a:blipFill rotWithShape="1">
            <a:blip r:embed="rId1">
              <a:alphaModFix amt="58000"/>
            </a:blip>
            <a:tile tx="0" ty="0" sx="100000" sy="100000" flip="none" algn="tl"/>
          </a:blipFill>
        </p:spPr>
        <p:txBody>
          <a:bodyPr vert="horz" wrap="square" lIns="91440" tIns="45720" rIns="91440" bIns="45720" anchor="t"/>
          <a:lstStyle>
            <a:lvl1pPr lvl="0">
              <a:buClr>
                <a:schemeClr val="accent2"/>
              </a:buClr>
              <a:buSzTx/>
              <a:buFont typeface="Wingdings" panose="05000000000000000000" pitchFamily="2" charset="2"/>
              <a:defRPr sz="2400"/>
            </a:lvl1pPr>
            <a:lvl2pPr lvl="1">
              <a:buClr>
                <a:schemeClr val="accent2"/>
              </a:buClr>
              <a:buSzTx/>
              <a:buFont typeface="Wingdings" panose="05000000000000000000" pitchFamily="2" charset="2"/>
              <a:defRPr sz="2000"/>
            </a:lvl2pPr>
            <a:lvl3pPr lvl="2">
              <a:buClr>
                <a:schemeClr val="accent2"/>
              </a:buClr>
              <a:buSzTx/>
              <a:buFont typeface="Wingdings" panose="05000000000000000000" pitchFamily="2" charset="2"/>
              <a:defRPr sz="1800"/>
            </a:lvl3pPr>
            <a:lvl4pPr lvl="3">
              <a:buClr>
                <a:schemeClr val="accent2"/>
              </a:buClr>
              <a:buSzTx/>
              <a:buFont typeface="Wingdings" panose="05000000000000000000" pitchFamily="2" charset="2"/>
              <a:defRPr sz="1600"/>
            </a:lvl4pPr>
            <a:lvl5pPr lvl="4">
              <a:buClr>
                <a:schemeClr val="accent2"/>
              </a:buClr>
              <a:buSzTx/>
              <a:buFont typeface="Wingdings" panose="05000000000000000000" pitchFamily="2" charset="2"/>
              <a:defRPr sz="1600"/>
            </a:lvl5pPr>
          </a:lstStyle>
          <a:p>
            <a:pPr lvl="0" algn="just">
              <a:lnSpc>
                <a:spcPct val="95000"/>
              </a:lnSpc>
              <a:spcAft>
                <a:spcPct val="15000"/>
              </a:spcAft>
              <a:buSzTx/>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rPr>
              <a:t>游牧文明</a:t>
            </a:r>
            <a:r>
              <a:rPr lang="zh-CN" altLang="en-US" sz="2400" dirty="0">
                <a:latin typeface="微软雅黑" panose="020B0503020204020204" pitchFamily="34" charset="-122"/>
                <a:ea typeface="微软雅黑" panose="020B0503020204020204" pitchFamily="34" charset="-122"/>
              </a:rPr>
              <a:t>强调他律，注重法制，力求通过制度和契约来形成社会管理体系，它的自律相对而言易被忽略，例如因为缺乏自律文化的约束，游牧民族的商贸非常注重商业契约，这就是由游牧文明的特点所决定的。</a:t>
            </a:r>
            <a:r>
              <a:rPr lang="zh-CN" altLang="en-US" sz="2400" b="1" dirty="0">
                <a:solidFill>
                  <a:srgbClr val="C00000"/>
                </a:solidFill>
                <a:latin typeface="微软雅黑" panose="020B0503020204020204" pitchFamily="34" charset="-122"/>
                <a:ea typeface="微软雅黑" panose="020B0503020204020204" pitchFamily="34" charset="-122"/>
              </a:rPr>
              <a:t>迁移的社会重契约</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lvl="0" algn="just">
              <a:lnSpc>
                <a:spcPct val="95000"/>
              </a:lnSpc>
              <a:spcAft>
                <a:spcPct val="15000"/>
              </a:spcAft>
              <a:buSzTx/>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rPr>
              <a:t>农耕文明</a:t>
            </a:r>
            <a:r>
              <a:rPr lang="zh-CN" altLang="en-US" sz="2400" dirty="0">
                <a:latin typeface="微软雅黑" panose="020B0503020204020204" pitchFamily="34" charset="-122"/>
                <a:ea typeface="微软雅黑" panose="020B0503020204020204" pitchFamily="34" charset="-122"/>
              </a:rPr>
              <a:t>强调自律，注重礼治，试图通过等级和自我约束来形成社会管理体系，它的律法相对而言比较内敛，例如汉虽实承秦制，但却独尊儒家，这种内法外儒的社会形式也是由农耕文明的特点所决定的。</a:t>
            </a:r>
            <a:r>
              <a:rPr lang="zh-CN" altLang="en-US" sz="2400" b="1" dirty="0">
                <a:solidFill>
                  <a:srgbClr val="C00000"/>
                </a:solidFill>
                <a:latin typeface="微软雅黑" panose="020B0503020204020204" pitchFamily="34" charset="-122"/>
                <a:ea typeface="微软雅黑" panose="020B0503020204020204" pitchFamily="34" charset="-122"/>
              </a:rPr>
              <a:t>定居社会注重人际关系。</a:t>
            </a:r>
            <a:endParaRPr lang="zh-CN" altLang="en-US" sz="2400" b="1" dirty="0">
              <a:latin typeface="微软雅黑" panose="020B0503020204020204" pitchFamily="34" charset="-122"/>
              <a:ea typeface="微软雅黑" panose="020B0503020204020204" pitchFamily="34" charset="-122"/>
            </a:endParaRPr>
          </a:p>
          <a:p>
            <a:pPr lvl="0" algn="just">
              <a:lnSpc>
                <a:spcPct val="95000"/>
              </a:lnSpc>
              <a:spcAft>
                <a:spcPct val="15000"/>
              </a:spcAft>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东方文明以</a:t>
            </a:r>
            <a:r>
              <a:rPr lang="zh-CN" altLang="en-US" sz="2400" b="1" dirty="0">
                <a:solidFill>
                  <a:srgbClr val="3333CC"/>
                </a:solidFill>
                <a:latin typeface="微软雅黑" panose="020B0503020204020204" pitchFamily="34" charset="-122"/>
                <a:ea typeface="微软雅黑" panose="020B0503020204020204" pitchFamily="34" charset="-122"/>
              </a:rPr>
              <a:t>农耕文明</a:t>
            </a:r>
            <a:r>
              <a:rPr lang="zh-CN" altLang="en-US" sz="2400" dirty="0">
                <a:latin typeface="微软雅黑" panose="020B0503020204020204" pitchFamily="34" charset="-122"/>
                <a:ea typeface="微软雅黑" panose="020B0503020204020204" pitchFamily="34" charset="-122"/>
              </a:rPr>
              <a:t>为核心，是一个强调自律的社会。当一个以自律为主的社会突然失去了自律的约束，转而强调实现自我，而自身的文化中又相对缺少他律的传统，这个社会的秩序会怎样。     </a:t>
            </a:r>
            <a:r>
              <a:rPr lang="zh-CN" altLang="en-US" sz="2400" b="1" dirty="0">
                <a:solidFill>
                  <a:schemeClr val="accent2"/>
                </a:solidFill>
                <a:latin typeface="微软雅黑" panose="020B0503020204020204" pitchFamily="34" charset="-122"/>
                <a:ea typeface="微软雅黑" panose="020B0503020204020204" pitchFamily="34" charset="-122"/>
              </a:rPr>
              <a:t>如对见义勇为者诬陷，犯规成本低就犯规。</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30723" name="灯片编号占位符 3"/>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Tree>
  </p:cSld>
  <p:clrMapOvr>
    <a:masterClrMapping/>
  </p:clrMapOvr>
  <p:transition>
    <p:blind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idx="4294967295"/>
          </p:nvPr>
        </p:nvSpPr>
        <p:spPr>
          <a:xfrm>
            <a:off x="324485" y="173990"/>
            <a:ext cx="8496300" cy="1028700"/>
          </a:xfrm>
          <a:solidFill>
            <a:srgbClr val="FFFF00"/>
          </a:solidFill>
        </p:spPr>
        <p:txBody>
          <a:bodyPr vert="horz" wrap="square" lIns="91440" tIns="45720" rIns="91440" bIns="45720" anchor="b"/>
          <a:p>
            <a:pPr algn="ct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农耕社会集中</a:t>
            </a:r>
            <a:r>
              <a:rPr lang="en-US" altLang="zh-CN" sz="4800" b="1" dirty="0">
                <a:solidFill>
                  <a:schemeClr val="tx1"/>
                </a:solidFill>
                <a:latin typeface="黑体" panose="02010609060101010101" pitchFamily="2" charset="-122"/>
                <a:ea typeface="黑体" panose="02010609060101010101" pitchFamily="2" charset="-122"/>
              </a:rPr>
              <a:t>|</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游牧社会移动</a:t>
            </a:r>
            <a:endParaRPr lang="zh-CN" altLang="en-US" sz="4800" b="1" dirty="0">
              <a:solidFill>
                <a:srgbClr val="006600"/>
              </a:solidFill>
              <a:latin typeface="黑体" panose="02010609060101010101" pitchFamily="2" charset="-122"/>
              <a:ea typeface="黑体" panose="02010609060101010101" pitchFamily="2" charset="-122"/>
            </a:endParaRPr>
          </a:p>
        </p:txBody>
      </p:sp>
      <p:sp>
        <p:nvSpPr>
          <p:cNvPr id="31746" name="灯片编号占位符 3"/>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
        <p:nvSpPr>
          <p:cNvPr id="31747" name="Rectangle 6"/>
          <p:cNvSpPr>
            <a:spLocks noGrp="1"/>
          </p:cNvSpPr>
          <p:nvPr>
            <p:ph type="body" idx="4294967295"/>
          </p:nvPr>
        </p:nvSpPr>
        <p:spPr>
          <a:xfrm>
            <a:off x="323850" y="1309370"/>
            <a:ext cx="8496300" cy="4971415"/>
          </a:xfrm>
          <a:blipFill rotWithShape="1">
            <a:blip r:embed="rId1">
              <a:alphaModFix amt="66000"/>
            </a:blip>
            <a:tile tx="0" ty="0" sx="100000" sy="100000" flip="none" algn="tl"/>
          </a:blipFill>
        </p:spPr>
        <p:txBody>
          <a:bodyPr vert="horz" wrap="square" lIns="91440" tIns="45720" rIns="91440" bIns="45720" anchor="t"/>
          <a:p>
            <a:pPr algn="just">
              <a:lnSpc>
                <a:spcPts val="3300"/>
              </a:lnSpc>
              <a:spcBef>
                <a:spcPts val="600"/>
              </a:spcBef>
              <a:spcAft>
                <a:spcPts val="600"/>
              </a:spcAft>
              <a:buFont typeface="Wingdings" panose="05000000000000000000" charset="0"/>
              <a:buChar char="p"/>
            </a:pPr>
            <a:r>
              <a:rPr lang="zh-CN" altLang="en-US" sz="2600" dirty="0">
                <a:latin typeface="微软雅黑" panose="020B0503020204020204" pitchFamily="34" charset="-122"/>
                <a:ea typeface="微软雅黑" panose="020B0503020204020204" pitchFamily="34" charset="-122"/>
              </a:rPr>
              <a:t>因为</a:t>
            </a:r>
            <a:r>
              <a:rPr lang="zh-CN" altLang="en-US" sz="2600" b="1" dirty="0">
                <a:solidFill>
                  <a:srgbClr val="3333CC"/>
                </a:solidFill>
                <a:latin typeface="微软雅黑" panose="020B0503020204020204" pitchFamily="34" charset="-122"/>
                <a:ea typeface="微软雅黑" panose="020B0503020204020204" pitchFamily="34" charset="-122"/>
              </a:rPr>
              <a:t>游牧文明</a:t>
            </a:r>
            <a:r>
              <a:rPr lang="zh-CN" altLang="en-US" sz="2600" dirty="0">
                <a:latin typeface="微软雅黑" panose="020B0503020204020204" pitchFamily="34" charset="-122"/>
                <a:ea typeface="微软雅黑" panose="020B0503020204020204" pitchFamily="34" charset="-122"/>
              </a:rPr>
              <a:t>由于迁徙分散，且自然条件的状态分散，充满冒险，且生产力低产出少，剩余生产价值不足，因此无法形成稳定的大社会结构，无法维持像农耕文明一样的庞大政权机构的运转。游牧文明的社会架构大多松散，不易形成大型的社会群体，多以部落等自然形成的群体活动，</a:t>
            </a:r>
            <a:endParaRPr lang="zh-CN" altLang="en-US" sz="2600" dirty="0">
              <a:latin typeface="微软雅黑" panose="020B0503020204020204" pitchFamily="34" charset="-122"/>
              <a:ea typeface="微软雅黑" panose="020B0503020204020204" pitchFamily="34" charset="-122"/>
            </a:endParaRPr>
          </a:p>
          <a:p>
            <a:pPr algn="just">
              <a:lnSpc>
                <a:spcPts val="3300"/>
              </a:lnSpc>
              <a:spcBef>
                <a:spcPts val="600"/>
              </a:spcBef>
              <a:spcAft>
                <a:spcPts val="600"/>
              </a:spcAft>
              <a:buFont typeface="Wingdings" panose="05000000000000000000" charset="0"/>
              <a:buChar char="p"/>
            </a:pPr>
            <a:r>
              <a:rPr lang="zh-CN" altLang="en-US" sz="2600" dirty="0">
                <a:latin typeface="微软雅黑" panose="020B0503020204020204" pitchFamily="34" charset="-122"/>
                <a:ea typeface="微软雅黑" panose="020B0503020204020204" pitchFamily="34" charset="-122"/>
              </a:rPr>
              <a:t>因为</a:t>
            </a:r>
            <a:r>
              <a:rPr lang="zh-CN" altLang="en-US" sz="2600" b="1" dirty="0">
                <a:solidFill>
                  <a:srgbClr val="3333CC"/>
                </a:solidFill>
                <a:latin typeface="微软雅黑" panose="020B0503020204020204" pitchFamily="34" charset="-122"/>
                <a:ea typeface="微软雅黑" panose="020B0503020204020204" pitchFamily="34" charset="-122"/>
              </a:rPr>
              <a:t>农耕文明</a:t>
            </a:r>
            <a:r>
              <a:rPr lang="zh-CN" altLang="en-US" sz="2600" dirty="0">
                <a:latin typeface="微软雅黑" panose="020B0503020204020204" pitchFamily="34" charset="-122"/>
                <a:ea typeface="微软雅黑" panose="020B0503020204020204" pitchFamily="34" charset="-122"/>
              </a:rPr>
              <a:t>较为稳定（定居）集中，便于统治管理，且剩余生产价值较多，可维系庞大政权体系的运转。因此易于形成大型的社会群体，社会架构集中，容易建立中央集权的国家统治。中国内陆在春秋、战国以后，就建立起稳定的社会，秦汉则走向超稳定。</a:t>
            </a:r>
            <a:endParaRPr lang="zh-CN" altLang="en-US" sz="2600" dirty="0">
              <a:latin typeface="微软雅黑" panose="020B0503020204020204" pitchFamily="34" charset="-122"/>
              <a:ea typeface="微软雅黑" panose="020B0503020204020204" pitchFamily="34" charset="-122"/>
            </a:endParaRPr>
          </a:p>
        </p:txBody>
      </p:sp>
    </p:spTree>
  </p:cSld>
  <p:clrMapOvr>
    <a:masterClrMapping/>
  </p:clrMapOvr>
  <p:transition>
    <p:blind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a:spLocks noGrp="1"/>
          </p:cNvSpPr>
          <p:nvPr>
            <p:ph type="title"/>
          </p:nvPr>
        </p:nvSpPr>
        <p:spPr>
          <a:xfrm>
            <a:off x="240665" y="247650"/>
            <a:ext cx="8680450" cy="955040"/>
          </a:xfrm>
          <a:solidFill>
            <a:srgbClr val="FFFF00"/>
          </a:solidFill>
        </p:spPr>
        <p:txBody>
          <a:bodyPr vert="horz" wrap="square" lIns="91440" tIns="45720" rIns="91440" bIns="45720" anchor="b"/>
          <a:p>
            <a:pPr algn="ct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农耕中央集权</a:t>
            </a:r>
            <a:r>
              <a:rPr lang="en-US" altLang="zh-CN" sz="4800" b="1" dirty="0">
                <a:solidFill>
                  <a:schemeClr val="tx1"/>
                </a:solidFill>
                <a:latin typeface="黑体" panose="02010609060101010101" pitchFamily="2" charset="-122"/>
                <a:ea typeface="黑体" panose="02010609060101010101" pitchFamily="2" charset="-122"/>
              </a:rPr>
              <a:t>|</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游牧部落联盟</a:t>
            </a:r>
            <a:endParaRPr lang="zh-CN" altLang="en-US" sz="4800" b="1" dirty="0">
              <a:solidFill>
                <a:schemeClr val="tx1"/>
              </a:solidFill>
              <a:latin typeface="黑体" panose="02010609060101010101" pitchFamily="2" charset="-122"/>
              <a:ea typeface="黑体" panose="02010609060101010101" pitchFamily="2" charset="-122"/>
            </a:endParaRPr>
          </a:p>
        </p:txBody>
      </p:sp>
      <p:sp>
        <p:nvSpPr>
          <p:cNvPr id="32770" name="内容占位符 2"/>
          <p:cNvSpPr>
            <a:spLocks noGrp="1"/>
          </p:cNvSpPr>
          <p:nvPr>
            <p:ph idx="1"/>
          </p:nvPr>
        </p:nvSpPr>
        <p:spPr>
          <a:xfrm>
            <a:off x="301625" y="1752600"/>
            <a:ext cx="8504238" cy="2514600"/>
          </a:xfrm>
        </p:spPr>
        <p:txBody>
          <a:bodyPr vert="horz" wrap="square" lIns="91440" tIns="45720" rIns="91440" bIns="45720" anchor="t"/>
          <a:p>
            <a:pPr>
              <a:buSzTx/>
              <a:buFont typeface="Wingdings 2" panose="05020102010507070707" pitchFamily="18" charset="2"/>
              <a:buNone/>
            </a:pPr>
            <a:r>
              <a:rPr lang="zh-CN" altLang="en-US" sz="2400" dirty="0">
                <a:latin typeface="华文行楷" panose="02010800040101010101" pitchFamily="2" charset="-122"/>
                <a:ea typeface="华文行楷" panose="02010800040101010101" pitchFamily="2" charset="-122"/>
              </a:rPr>
              <a:t>   </a:t>
            </a:r>
            <a:endParaRPr lang="zh-CN" altLang="en-US" sz="2400" dirty="0">
              <a:latin typeface="宋体" panose="02010600030101010101" pitchFamily="2" charset="-122"/>
            </a:endParaRPr>
          </a:p>
        </p:txBody>
      </p:sp>
      <p:sp>
        <p:nvSpPr>
          <p:cNvPr id="32771" name="灯片编号占位符 3"/>
          <p:cNvSpPr>
            <a:spLocks noGrp="1"/>
          </p:cNvSpPr>
          <p:nvPr>
            <p:ph type="sldNum" sz="quarter" idx="12"/>
          </p:nvPr>
        </p:nvSpPr>
        <p:spPr/>
        <p:txBody>
          <a:bodyPr vert="horz" wrap="square" lIns="91440" tIns="45720" rIns="91440" bIns="45720" anchor="t"/>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buClr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
        <p:nvSpPr>
          <p:cNvPr id="32772" name="内容占位符 2"/>
          <p:cNvSpPr/>
          <p:nvPr/>
        </p:nvSpPr>
        <p:spPr>
          <a:xfrm>
            <a:off x="240030" y="1202055"/>
            <a:ext cx="8680450" cy="2450465"/>
          </a:xfrm>
          <a:prstGeom prst="rect">
            <a:avLst/>
          </a:prstGeom>
          <a:blipFill rotWithShape="1">
            <a:blip r:embed="rId1">
              <a:alphaModFix amt="66000"/>
            </a:blip>
            <a:tile tx="0" ty="0" sx="100000" sy="100000" flip="none" algn="tl"/>
          </a:blipFill>
          <a:ln w="9525">
            <a:noFill/>
          </a:ln>
        </p:spPr>
        <p:txBody>
          <a:bodyPr anchor="t"/>
          <a:p>
            <a:pPr marL="469900" indent="-469900" algn="just" eaLnBrk="0" fontAlgn="base" hangingPunct="0">
              <a:lnSpc>
                <a:spcPct val="110000"/>
              </a:lnSpc>
              <a:spcBef>
                <a:spcPts val="0"/>
              </a:spcBef>
              <a:spcAft>
                <a:spcPts val="10"/>
              </a:spcAft>
              <a:buClr>
                <a:srgbClr val="FF0000"/>
              </a:buClr>
              <a:buFont typeface="Wingdings" panose="05000000000000000000" charset="0"/>
              <a:buChar char="p"/>
            </a:pPr>
            <a:r>
              <a:rPr lang="zh-CN" altLang="en-US" sz="2400" b="1" u="none" kern="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游牧文明</a:t>
            </a:r>
            <a:r>
              <a:rPr lang="zh-CN" altLang="en-US" sz="2400" u="none" dirty="0">
                <a:latin typeface="微软雅黑" panose="020B0503020204020204" pitchFamily="34" charset="-122"/>
                <a:ea typeface="微软雅黑" panose="020B0503020204020204" pitchFamily="34" charset="-122"/>
                <a:cs typeface="微软雅黑" panose="020B0503020204020204" pitchFamily="34" charset="-122"/>
              </a:rPr>
              <a:t>很难实现真正的中央集权制。</a:t>
            </a:r>
            <a:r>
              <a:rPr lang="zh-CN" altLang="en-US" sz="2400" b="1" u="none"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罗马帝国</a:t>
            </a:r>
            <a:r>
              <a:rPr lang="zh-CN" altLang="en-US" sz="2400" u="none" dirty="0">
                <a:latin typeface="微软雅黑" panose="020B0503020204020204" pitchFamily="34" charset="-122"/>
                <a:ea typeface="微软雅黑" panose="020B0503020204020204" pitchFamily="34" charset="-122"/>
                <a:cs typeface="微软雅黑" panose="020B0503020204020204" pitchFamily="34" charset="-122"/>
              </a:rPr>
              <a:t>崩溃后就没能重建，这与中国的</a:t>
            </a:r>
            <a:r>
              <a:rPr lang="zh-CN" altLang="en-US" sz="2400" b="1" u="none"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封建中央集权</a:t>
            </a:r>
            <a:r>
              <a:rPr lang="zh-CN" altLang="en-US" sz="2400" u="none" dirty="0">
                <a:latin typeface="微软雅黑" panose="020B0503020204020204" pitchFamily="34" charset="-122"/>
                <a:ea typeface="微软雅黑" panose="020B0503020204020204" pitchFamily="34" charset="-122"/>
                <a:cs typeface="微软雅黑" panose="020B0503020204020204" pitchFamily="34" charset="-122"/>
              </a:rPr>
              <a:t>存在</a:t>
            </a:r>
            <a:r>
              <a:rPr lang="en-US" altLang="zh-CN" sz="2400" b="1" u="none" dirty="0">
                <a:latin typeface="微软雅黑" panose="020B0503020204020204" pitchFamily="34" charset="-122"/>
                <a:ea typeface="微软雅黑" panose="020B0503020204020204" pitchFamily="34" charset="-122"/>
                <a:cs typeface="微软雅黑" panose="020B0503020204020204" pitchFamily="34" charset="-122"/>
              </a:rPr>
              <a:t>2000</a:t>
            </a:r>
            <a:r>
              <a:rPr lang="zh-CN" altLang="en-US" sz="2400" u="none" dirty="0">
                <a:latin typeface="微软雅黑" panose="020B0503020204020204" pitchFamily="34" charset="-122"/>
                <a:ea typeface="微软雅黑" panose="020B0503020204020204" pitchFamily="34" charset="-122"/>
                <a:cs typeface="微软雅黑" panose="020B0503020204020204" pitchFamily="34" charset="-122"/>
              </a:rPr>
              <a:t>多年形成鲜明的对比。欧洲大陆一直陷在无休止的混乱中，</a:t>
            </a:r>
            <a:r>
              <a:rPr lang="zh-CN" altLang="en-US" sz="2400" b="1" u="none" kern="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游牧文明</a:t>
            </a:r>
            <a:r>
              <a:rPr lang="zh-CN" altLang="en-US" sz="2400" u="none" dirty="0">
                <a:latin typeface="微软雅黑" panose="020B0503020204020204" pitchFamily="34" charset="-122"/>
                <a:ea typeface="微软雅黑" panose="020B0503020204020204" pitchFamily="34" charset="-122"/>
                <a:cs typeface="微软雅黑" panose="020B0503020204020204" pitchFamily="34" charset="-122"/>
              </a:rPr>
              <a:t>的本质决定了其部落、民族之间要和平相处是不可能的，直到他们形成了</a:t>
            </a:r>
            <a:r>
              <a:rPr lang="zh-CN" altLang="en-US" sz="2400" b="1" u="none"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政教合一</a:t>
            </a:r>
            <a:r>
              <a:rPr lang="zh-CN" altLang="en-US" sz="2400" u="none" dirty="0">
                <a:latin typeface="微软雅黑" panose="020B0503020204020204" pitchFamily="34" charset="-122"/>
                <a:ea typeface="微软雅黑" panose="020B0503020204020204" pitchFamily="34" charset="-122"/>
                <a:cs typeface="微软雅黑" panose="020B0503020204020204" pitchFamily="34" charset="-122"/>
              </a:rPr>
              <a:t>的社会制度，这种混乱局面才有所改变。</a:t>
            </a:r>
            <a:endParaRPr lang="zh-CN" altLang="en-US" sz="2400" u="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2773" name="图片 5" descr="63b40a231ee141c8_副本.jpg"/>
          <p:cNvPicPr>
            <a:picLocks noChangeAspect="1"/>
          </p:cNvPicPr>
          <p:nvPr/>
        </p:nvPicPr>
        <p:blipFill>
          <a:blip r:embed="rId2"/>
          <a:stretch>
            <a:fillRect/>
          </a:stretch>
        </p:blipFill>
        <p:spPr>
          <a:xfrm>
            <a:off x="178435" y="3509010"/>
            <a:ext cx="4434840" cy="3038475"/>
          </a:xfrm>
          <a:prstGeom prst="rect">
            <a:avLst/>
          </a:prstGeom>
          <a:noFill/>
          <a:ln w="9525">
            <a:noFill/>
          </a:ln>
        </p:spPr>
      </p:pic>
      <p:pic>
        <p:nvPicPr>
          <p:cNvPr id="32774" name="图片 6" descr="2010614173043547.jpg"/>
          <p:cNvPicPr>
            <a:picLocks noChangeAspect="1"/>
          </p:cNvPicPr>
          <p:nvPr/>
        </p:nvPicPr>
        <p:blipFill>
          <a:blip r:embed="rId3"/>
          <a:stretch>
            <a:fillRect/>
          </a:stretch>
        </p:blipFill>
        <p:spPr>
          <a:xfrm>
            <a:off x="4628515" y="3463290"/>
            <a:ext cx="4265930" cy="3084195"/>
          </a:xfrm>
          <a:prstGeom prst="rect">
            <a:avLst/>
          </a:prstGeom>
          <a:noFill/>
          <a:ln w="9525">
            <a:noFill/>
          </a:ln>
        </p:spPr>
      </p:pic>
    </p:spTree>
  </p:cSld>
  <p:clrMapOvr>
    <a:masterClrMapping/>
  </p:clrMapOvr>
  <p:transition>
    <p:blinds/>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a:spLocks noGrp="1"/>
          </p:cNvSpPr>
          <p:nvPr>
            <p:ph type="title"/>
          </p:nvPr>
        </p:nvSpPr>
        <p:spPr>
          <a:xfrm>
            <a:off x="112395" y="194945"/>
            <a:ext cx="8700770" cy="1007745"/>
          </a:xfrm>
          <a:solidFill>
            <a:srgbClr val="FFFF00"/>
          </a:solidFill>
        </p:spPr>
        <p:txBody>
          <a:bodyPr vert="horz" wrap="square" lIns="91440" tIns="45720" rIns="91440" bIns="45720" anchor="b"/>
          <a:p>
            <a:pPr algn="ct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农耕崇拜自然</a:t>
            </a:r>
            <a:r>
              <a:rPr lang="en-US" altLang="zh-CN" sz="4800" b="1" dirty="0">
                <a:solidFill>
                  <a:schemeClr val="tx1"/>
                </a:solidFill>
                <a:latin typeface="黑体" panose="02010609060101010101" pitchFamily="2" charset="-122"/>
                <a:ea typeface="黑体" panose="02010609060101010101" pitchFamily="2" charset="-122"/>
              </a:rPr>
              <a:t>|</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牧信奉神明</a:t>
            </a:r>
            <a:endParaRPr lang="zh-CN" altLang="en-US" sz="4800" b="1" dirty="0">
              <a:solidFill>
                <a:schemeClr val="tx1"/>
              </a:solidFill>
              <a:latin typeface="黑体" panose="02010609060101010101" pitchFamily="2" charset="-122"/>
              <a:ea typeface="黑体" panose="02010609060101010101" pitchFamily="2" charset="-122"/>
            </a:endParaRPr>
          </a:p>
        </p:txBody>
      </p:sp>
      <p:sp>
        <p:nvSpPr>
          <p:cNvPr id="33794" name="内容占位符 2"/>
          <p:cNvSpPr>
            <a:spLocks noGrp="1"/>
          </p:cNvSpPr>
          <p:nvPr>
            <p:ph idx="1"/>
          </p:nvPr>
        </p:nvSpPr>
        <p:spPr>
          <a:xfrm>
            <a:off x="214630" y="1336675"/>
            <a:ext cx="5591175" cy="5135880"/>
          </a:xfrm>
          <a:blipFill rotWithShape="1">
            <a:blip r:embed="rId1"/>
            <a:tile tx="0" ty="0" sx="100000" sy="100000" flip="none" algn="tl"/>
          </a:blipFill>
        </p:spPr>
        <p:txBody>
          <a:bodyPr vert="horz" wrap="square" lIns="91440" tIns="45720" rIns="91440" bIns="45720" anchor="t"/>
          <a:p>
            <a:pPr algn="just" latinLnBrk="0">
              <a:lnSpc>
                <a:spcPct val="110000"/>
              </a:lnSpc>
              <a:spcBef>
                <a:spcPts val="600"/>
              </a:spcBef>
              <a:spcAft>
                <a:spcPts val="600"/>
              </a:spcAft>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相较于崇拜神明，</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农耕民族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显然对自然更为崇拜</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商崇尚鬼而周敬重人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。因</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王权天授</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而服从政府。而</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宗教</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游牧文明</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中比起在</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农耕文明</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中，其地位显然要高，这是一个普遍的现象。</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latinLnBrk="0">
              <a:lnSpc>
                <a:spcPct val="110000"/>
              </a:lnSpc>
              <a:spcBef>
                <a:spcPts val="600"/>
              </a:spcBef>
              <a:spcAft>
                <a:spcPts val="600"/>
              </a:spcAft>
              <a:buSzTx/>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游牧民族的</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部族与部族之间，国家与国家之间具有极强的不相统属，但对神则满怀敬畏。所以在这种</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政教合一</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的社会制度下，国王的俗世地位需要得到</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宗教</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的确认，这使得</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宗教</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深深地介入俗世生活中。而在世俗的政权中的城邦、团体、个人容易形成</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民主。</a:t>
            </a:r>
            <a:r>
              <a:rPr lang="en-US" altLang="zh-CN" sz="2400" dirty="0">
                <a:latin typeface="宋体" panose="02010600030101010101" pitchFamily="2" charset="-122"/>
              </a:rPr>
              <a:t>    </a:t>
            </a:r>
            <a:endParaRPr lang="zh-CN" altLang="en-US" sz="2400" dirty="0">
              <a:latin typeface="宋体" panose="02010600030101010101" pitchFamily="2" charset="-122"/>
            </a:endParaRPr>
          </a:p>
        </p:txBody>
      </p:sp>
      <p:pic>
        <p:nvPicPr>
          <p:cNvPr id="33795" name="图片 3" descr="2010040212233014.jpg"/>
          <p:cNvPicPr>
            <a:picLocks noChangeAspect="1"/>
          </p:cNvPicPr>
          <p:nvPr/>
        </p:nvPicPr>
        <p:blipFill>
          <a:blip r:embed="rId2"/>
          <a:stretch>
            <a:fillRect/>
          </a:stretch>
        </p:blipFill>
        <p:spPr>
          <a:xfrm>
            <a:off x="5861050" y="3900170"/>
            <a:ext cx="2803525" cy="2492375"/>
          </a:xfrm>
          <a:prstGeom prst="rect">
            <a:avLst/>
          </a:prstGeom>
          <a:noFill/>
          <a:ln w="9525">
            <a:noFill/>
          </a:ln>
        </p:spPr>
      </p:pic>
      <p:pic>
        <p:nvPicPr>
          <p:cNvPr id="33796" name="图片 5" descr="W020101112567535312111.jpg"/>
          <p:cNvPicPr>
            <a:picLocks noChangeAspect="1"/>
          </p:cNvPicPr>
          <p:nvPr/>
        </p:nvPicPr>
        <p:blipFill>
          <a:blip r:embed="rId3"/>
          <a:stretch>
            <a:fillRect/>
          </a:stretch>
        </p:blipFill>
        <p:spPr>
          <a:xfrm>
            <a:off x="5928360" y="1202690"/>
            <a:ext cx="2736215" cy="2654300"/>
          </a:xfrm>
          <a:prstGeom prst="rect">
            <a:avLst/>
          </a:prstGeom>
          <a:noFill/>
          <a:ln w="9525">
            <a:noFill/>
          </a:ln>
        </p:spPr>
      </p:pic>
      <p:sp>
        <p:nvSpPr>
          <p:cNvPr id="33797" name="灯片编号占位符 5"/>
          <p:cNvSpPr>
            <a:spLocks noGrp="1"/>
          </p:cNvSpPr>
          <p:nvPr>
            <p:ph type="sldNum" sz="quarter" idx="12"/>
          </p:nvPr>
        </p:nvSpPr>
        <p:spPr/>
        <p:txBody>
          <a:bodyPr vert="horz" wrap="square" lIns="91440" tIns="45720" rIns="91440" bIns="45720" anchor="t"/>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buClr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Tree>
  </p:cSld>
  <p:clrMapOvr>
    <a:masterClrMapping/>
  </p:clrMapOvr>
  <p:transition>
    <p:blinds/>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64000"/>
          </a:schemeClr>
        </a:solidFill>
        <a:effectLst/>
      </p:bgPr>
    </p:bg>
    <p:spTree>
      <p:nvGrpSpPr>
        <p:cNvPr id="1" name=""/>
        <p:cNvGrpSpPr/>
        <p:nvPr/>
      </p:nvGrpSpPr>
      <p:grpSpPr/>
      <p:pic>
        <p:nvPicPr>
          <p:cNvPr id="34817" name="图片 3" descr="1.png"/>
          <p:cNvPicPr>
            <a:picLocks noChangeAspect="1"/>
          </p:cNvPicPr>
          <p:nvPr/>
        </p:nvPicPr>
        <p:blipFill>
          <a:blip r:embed="rId1"/>
          <a:stretch>
            <a:fillRect/>
          </a:stretch>
        </p:blipFill>
        <p:spPr>
          <a:xfrm>
            <a:off x="0" y="0"/>
            <a:ext cx="9144000" cy="6858000"/>
          </a:xfrm>
          <a:prstGeom prst="rect">
            <a:avLst/>
          </a:prstGeom>
          <a:noFill/>
          <a:ln w="9525">
            <a:noFill/>
          </a:ln>
        </p:spPr>
      </p:pic>
      <p:pic>
        <p:nvPicPr>
          <p:cNvPr id="5" name="图片 4" descr="15.png"/>
          <p:cNvPicPr>
            <a:picLocks noChangeAspect="1"/>
          </p:cNvPicPr>
          <p:nvPr/>
        </p:nvPicPr>
        <p:blipFill>
          <a:blip r:embed="rId2"/>
          <a:stretch>
            <a:fillRect/>
          </a:stretch>
        </p:blipFill>
        <p:spPr>
          <a:xfrm>
            <a:off x="0" y="0"/>
            <a:ext cx="9144000" cy="6858000"/>
          </a:xfrm>
          <a:prstGeom prst="rect">
            <a:avLst/>
          </a:prstGeom>
          <a:noFill/>
          <a:ln w="9525">
            <a:noFill/>
          </a:ln>
        </p:spPr>
      </p:pic>
      <p:pic>
        <p:nvPicPr>
          <p:cNvPr id="6" name="图片 5" descr="16.png"/>
          <p:cNvPicPr>
            <a:picLocks noChangeAspect="1"/>
          </p:cNvPicPr>
          <p:nvPr/>
        </p:nvPicPr>
        <p:blipFill>
          <a:blip r:embed="rId3"/>
          <a:srcRect l="50000" t="41666" r="10153" b="10413"/>
          <a:stretch>
            <a:fillRect/>
          </a:stretch>
        </p:blipFill>
        <p:spPr>
          <a:xfrm>
            <a:off x="5786438" y="3571875"/>
            <a:ext cx="1785937" cy="1611313"/>
          </a:xfrm>
          <a:prstGeom prst="rect">
            <a:avLst/>
          </a:prstGeom>
          <a:noFill/>
          <a:ln w="9525">
            <a:noFill/>
          </a:ln>
        </p:spPr>
      </p:pic>
      <p:pic>
        <p:nvPicPr>
          <p:cNvPr id="7" name="图片 6" descr="7.png"/>
          <p:cNvPicPr>
            <a:picLocks noChangeAspect="1"/>
          </p:cNvPicPr>
          <p:nvPr/>
        </p:nvPicPr>
        <p:blipFill>
          <a:blip r:embed="rId4"/>
          <a:stretch>
            <a:fillRect/>
          </a:stretch>
        </p:blipFill>
        <p:spPr>
          <a:xfrm>
            <a:off x="0" y="0"/>
            <a:ext cx="9144000" cy="6858000"/>
          </a:xfrm>
          <a:prstGeom prst="rect">
            <a:avLst/>
          </a:prstGeom>
          <a:noFill/>
          <a:ln w="9525">
            <a:noFill/>
          </a:ln>
        </p:spPr>
      </p:pic>
      <p:pic>
        <p:nvPicPr>
          <p:cNvPr id="8" name="图片 7" descr="10.png"/>
          <p:cNvPicPr>
            <a:picLocks noChangeAspect="1"/>
          </p:cNvPicPr>
          <p:nvPr/>
        </p:nvPicPr>
        <p:blipFill>
          <a:blip r:embed="rId5"/>
          <a:srcRect l="44531" t="63544" r="9370" b="17705"/>
          <a:stretch>
            <a:fillRect/>
          </a:stretch>
        </p:blipFill>
        <p:spPr>
          <a:xfrm>
            <a:off x="4071938" y="4357688"/>
            <a:ext cx="4214812" cy="1285875"/>
          </a:xfrm>
          <a:prstGeom prst="rect">
            <a:avLst/>
          </a:prstGeom>
          <a:noFill/>
          <a:ln w="9525">
            <a:noFill/>
          </a:ln>
        </p:spPr>
      </p:pic>
      <p:pic>
        <p:nvPicPr>
          <p:cNvPr id="9" name="图片 8" descr="13.png"/>
          <p:cNvPicPr>
            <a:picLocks noChangeAspect="1"/>
          </p:cNvPicPr>
          <p:nvPr/>
        </p:nvPicPr>
        <p:blipFill>
          <a:blip r:embed="rId6"/>
          <a:srcRect l="46875" t="40623" r="35155" b="32291"/>
          <a:stretch>
            <a:fillRect/>
          </a:stretch>
        </p:blipFill>
        <p:spPr>
          <a:xfrm>
            <a:off x="4286250" y="2786063"/>
            <a:ext cx="1643063" cy="1857375"/>
          </a:xfrm>
          <a:prstGeom prst="rect">
            <a:avLst/>
          </a:prstGeom>
          <a:noFill/>
          <a:ln w="9525">
            <a:noFill/>
          </a:ln>
        </p:spPr>
      </p:pic>
      <p:pic>
        <p:nvPicPr>
          <p:cNvPr id="10" name="图片 9" descr="15.png"/>
          <p:cNvPicPr>
            <a:picLocks noChangeAspect="1"/>
          </p:cNvPicPr>
          <p:nvPr/>
        </p:nvPicPr>
        <p:blipFill>
          <a:blip r:embed="rId7"/>
          <a:srcRect l="74220" t="58334" r="7809" b="12497"/>
          <a:stretch>
            <a:fillRect/>
          </a:stretch>
        </p:blipFill>
        <p:spPr>
          <a:xfrm>
            <a:off x="6786563" y="4000500"/>
            <a:ext cx="1643062" cy="2000250"/>
          </a:xfrm>
          <a:prstGeom prst="rect">
            <a:avLst/>
          </a:prstGeom>
          <a:noFill/>
          <a:ln w="9525">
            <a:noFill/>
          </a:ln>
        </p:spPr>
      </p:pic>
      <p:pic>
        <p:nvPicPr>
          <p:cNvPr id="11" name="图片 10" descr="14.png"/>
          <p:cNvPicPr>
            <a:picLocks noChangeAspect="1"/>
          </p:cNvPicPr>
          <p:nvPr/>
        </p:nvPicPr>
        <p:blipFill>
          <a:blip r:embed="rId8"/>
          <a:stretch>
            <a:fillRect/>
          </a:stretch>
        </p:blipFill>
        <p:spPr>
          <a:xfrm>
            <a:off x="0" y="0"/>
            <a:ext cx="9144000" cy="6858000"/>
          </a:xfrm>
          <a:prstGeom prst="rect">
            <a:avLst/>
          </a:prstGeom>
          <a:noFill/>
          <a:ln w="9525">
            <a:noFill/>
          </a:ln>
        </p:spPr>
      </p:pic>
      <p:pic>
        <p:nvPicPr>
          <p:cNvPr id="12" name="图片 11" descr="15.png"/>
          <p:cNvPicPr>
            <a:picLocks noChangeAspect="1"/>
          </p:cNvPicPr>
          <p:nvPr/>
        </p:nvPicPr>
        <p:blipFill>
          <a:blip r:embed="rId9"/>
          <a:stretch>
            <a:fillRect/>
          </a:stretch>
        </p:blipFill>
        <p:spPr>
          <a:xfrm>
            <a:off x="0" y="0"/>
            <a:ext cx="9144000" cy="6858000"/>
          </a:xfrm>
          <a:prstGeom prst="rect">
            <a:avLst/>
          </a:prstGeom>
          <a:noFill/>
          <a:ln w="9525">
            <a:noFill/>
          </a:ln>
        </p:spPr>
      </p:pic>
      <p:pic>
        <p:nvPicPr>
          <p:cNvPr id="13" name="图片 12" descr="11.png"/>
          <p:cNvPicPr>
            <a:picLocks noChangeAspect="1"/>
          </p:cNvPicPr>
          <p:nvPr/>
        </p:nvPicPr>
        <p:blipFill>
          <a:blip r:embed="rId10"/>
          <a:stretch>
            <a:fillRect/>
          </a:stretch>
        </p:blipFill>
        <p:spPr>
          <a:xfrm>
            <a:off x="0" y="0"/>
            <a:ext cx="9144000" cy="6858000"/>
          </a:xfrm>
          <a:prstGeom prst="rect">
            <a:avLst/>
          </a:prstGeom>
          <a:noFill/>
          <a:ln w="9525">
            <a:noFill/>
          </a:ln>
        </p:spPr>
      </p:pic>
      <p:sp>
        <p:nvSpPr>
          <p:cNvPr id="34827" name="灯片编号占位符 13"/>
          <p:cNvSpPr>
            <a:spLocks noGrp="1"/>
          </p:cNvSpPr>
          <p:nvPr>
            <p:ph type="sldNum" sz="quarter" idx="4"/>
          </p:nvPr>
        </p:nvSpPr>
        <p:spPr/>
        <p:txBody>
          <a:bodyPr wrap="square" lIns="91440" tIns="45720" rIns="91440" bIns="45720" anchor="t"/>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buClrTx/>
            </a:pPr>
            <a:fld id="{9A0DB2DC-4C9A-4742-B13C-FB6460FD3503}" type="slidenum">
              <a:rPr lang="zh-CN" altLang="en-US" sz="1200" u="none" dirty="0">
                <a:latin typeface="Verdana" panose="020B0604030504040204" pitchFamily="34" charset="0"/>
                <a:ea typeface="宋体" panose="02010600030101010101" pitchFamily="2" charset="-122"/>
              </a:rPr>
            </a:fld>
            <a:endParaRPr lang="zh-CN" altLang="en-US" sz="1200" u="none" dirty="0">
              <a:latin typeface="Verdana" panose="020B0604030504040204" pitchFamily="34" charset="0"/>
              <a:ea typeface="宋体" panose="02010600030101010101" pitchFamily="2" charset="-122"/>
            </a:endParaRPr>
          </a:p>
        </p:txBody>
      </p:sp>
      <p:sp>
        <p:nvSpPr>
          <p:cNvPr id="2" name="标题 1"/>
          <p:cNvSpPr/>
          <p:nvPr/>
        </p:nvSpPr>
        <p:spPr>
          <a:xfrm>
            <a:off x="0" y="42545"/>
            <a:ext cx="9106535" cy="2048510"/>
          </a:xfrm>
          <a:prstGeom prst="rect">
            <a:avLst/>
          </a:prstGeom>
          <a:gradFill>
            <a:gsLst>
              <a:gs pos="27000">
                <a:srgbClr val="CCFF66"/>
              </a:gs>
              <a:gs pos="12000">
                <a:srgbClr val="FBFB11"/>
              </a:gs>
              <a:gs pos="98000">
                <a:srgbClr val="838309"/>
              </a:gs>
            </a:gsLst>
            <a:lin ang="16200000" scaled="0"/>
          </a:gradFill>
          <a:ln w="9525">
            <a:noFill/>
          </a:ln>
        </p:spPr>
        <p:txBody>
          <a:bodyPr anchor="ctr"/>
          <a:p>
            <a:pPr marL="723900" indent="-723900" algn="ctr" eaLnBrk="0" fontAlgn="base" hangingPunct="0">
              <a:lnSpc>
                <a:spcPct val="100000"/>
              </a:lnSpc>
              <a:spcBef>
                <a:spcPct val="0"/>
              </a:spcBef>
              <a:buClrTx/>
              <a:buFontTx/>
            </a:pPr>
            <a:r>
              <a:rPr lang="zh-CN" altLang="en-US" sz="4800" b="1" u="none"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二、东方“道”</a:t>
            </a:r>
            <a:r>
              <a:rPr lang="en-US" altLang="zh-CN" sz="4800" b="1" u="none"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&amp; </a:t>
            </a:r>
            <a:r>
              <a:rPr lang="zh-CN" altLang="en-US" sz="4800" b="1" u="none"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西方</a:t>
            </a:r>
            <a:r>
              <a:rPr lang="zh-CN" altLang="en-US" sz="4800" b="1" u="none"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“技”</a:t>
            </a:r>
            <a:endParaRPr lang="zh-CN" altLang="en-US" sz="4800" b="1" u="none"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4)">
                                      <p:cBhvr>
                                        <p:cTn id="7" dur="1000"/>
                                        <p:tgtEl>
                                          <p:spTgt spid="5"/>
                                        </p:tgtEl>
                                      </p:cBhvr>
                                    </p:animEffect>
                                  </p:childTnLst>
                                </p:cTn>
                              </p:par>
                              <p:par>
                                <p:cTn id="8" presetID="6" presetClass="entr" presetSubtype="32" fill="hold" nodeType="withEffect">
                                  <p:stCondLst>
                                    <p:cond delay="200"/>
                                  </p:stCondLst>
                                  <p:childTnLst>
                                    <p:set>
                                      <p:cBhvr>
                                        <p:cTn id="9" dur="500" fill="hold">
                                          <p:stCondLst>
                                            <p:cond delay="0"/>
                                          </p:stCondLst>
                                        </p:cTn>
                                        <p:tgtEl>
                                          <p:spTgt spid="6"/>
                                        </p:tgtEl>
                                        <p:attrNameLst>
                                          <p:attrName>style.visibility</p:attrName>
                                        </p:attrNameLst>
                                      </p:cBhvr>
                                      <p:to>
                                        <p:strVal val="visible"/>
                                      </p:to>
                                    </p:set>
                                    <p:animEffect transition="in" filter="circle(out)">
                                      <p:cBhvr>
                                        <p:cTn id="10" dur="500"/>
                                        <p:tgtEl>
                                          <p:spTgt spid="6"/>
                                        </p:tgtEl>
                                      </p:cBhvr>
                                    </p:animEffect>
                                  </p:childTnLst>
                                </p:cTn>
                              </p:par>
                              <p:par>
                                <p:cTn id="11" presetID="6" presetClass="emph" presetSubtype="0" fill="hold" nodeType="withEffect">
                                  <p:stCondLst>
                                    <p:cond delay="1100"/>
                                  </p:stCondLst>
                                  <p:childTnLst>
                                    <p:animScale>
                                      <p:cBhvr>
                                        <p:cTn id="12" dur="500" fill="hold"/>
                                        <p:tgtEl>
                                          <p:spTgt spid="6"/>
                                        </p:tgtEl>
                                      </p:cBhvr>
                                      <p:by x="150000" y="150000"/>
                                    </p:animScale>
                                  </p:childTnLst>
                                </p:cTn>
                              </p:par>
                              <p:par>
                                <p:cTn id="13" presetID="23" presetClass="exit" presetSubtype="272" fill="hold" nodeType="withEffect">
                                  <p:stCondLst>
                                    <p:cond delay="2500"/>
                                  </p:stCondLst>
                                  <p:childTnLst>
                                    <p:anim calcmode="lin" valueType="num">
                                      <p:cBhvr>
                                        <p:cTn id="14" dur="500"/>
                                        <p:tgtEl>
                                          <p:spTgt spid="6"/>
                                        </p:tgtEl>
                                        <p:attrNameLst>
                                          <p:attrName>ppt_w</p:attrName>
                                        </p:attrNameLst>
                                      </p:cBhvr>
                                      <p:tavLst>
                                        <p:tav tm="0">
                                          <p:val>
                                            <p:strVal val="ppt_w"/>
                                          </p:val>
                                        </p:tav>
                                        <p:tav tm="100000">
                                          <p:val>
                                            <p:strVal val="4/3*ppt_w"/>
                                          </p:val>
                                        </p:tav>
                                      </p:tavLst>
                                    </p:anim>
                                    <p:anim calcmode="lin" valueType="num">
                                      <p:cBhvr>
                                        <p:cTn id="15" dur="500"/>
                                        <p:tgtEl>
                                          <p:spTgt spid="6"/>
                                        </p:tgtEl>
                                        <p:attrNameLst>
                                          <p:attrName>ppt_h</p:attrName>
                                        </p:attrNameLst>
                                      </p:cBhvr>
                                      <p:tavLst>
                                        <p:tav tm="0">
                                          <p:val>
                                            <p:strVal val="ppt_h"/>
                                          </p:val>
                                        </p:tav>
                                        <p:tav tm="100000">
                                          <p:val>
                                            <p:strVal val="4/3*ppt_h"/>
                                          </p:val>
                                        </p:tav>
                                      </p:tavLst>
                                    </p:anim>
                                    <p:set>
                                      <p:cBhvr>
                                        <p:cTn id="16" dur="1" fill="hold">
                                          <p:stCondLst>
                                            <p:cond delay="499"/>
                                          </p:stCondLst>
                                        </p:cTn>
                                        <p:tgtEl>
                                          <p:spTgt spid="6"/>
                                        </p:tgtEl>
                                        <p:attrNameLst>
                                          <p:attrName>style.visibility</p:attrName>
                                        </p:attrNameLst>
                                      </p:cBhvr>
                                      <p:to>
                                        <p:strVal val="hidden"/>
                                      </p:to>
                                    </p:set>
                                  </p:childTnLst>
                                </p:cTn>
                              </p:par>
                              <p:par>
                                <p:cTn id="17" presetID="10" presetClass="exit" presetSubtype="0" fill="hold" nodeType="withEffect">
                                  <p:stCondLst>
                                    <p:cond delay="270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ntr" presetSubtype="0" fill="hold" nodeType="withEffect">
                                  <p:stCondLst>
                                    <p:cond delay="30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7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 presetClass="entr" presetSubtype="0" fill="hold" nodeType="withEffect">
                                  <p:stCondLst>
                                    <p:cond delay="500"/>
                                  </p:stCondLst>
                                  <p:childTnLst>
                                    <p:set>
                                      <p:cBhvr>
                                        <p:cTn id="36" dur="1" fill="hold">
                                          <p:stCondLst>
                                            <p:cond delay="0"/>
                                          </p:stCondLst>
                                        </p:cTn>
                                        <p:tgtEl>
                                          <p:spTgt spid="11"/>
                                        </p:tgtEl>
                                        <p:attrNameLst>
                                          <p:attrName>style.visibility</p:attrName>
                                        </p:attrNameLst>
                                      </p:cBhvr>
                                      <p:to>
                                        <p:strVal val="visible"/>
                                      </p:to>
                                    </p:set>
                                  </p:childTnLst>
                                </p:cTn>
                              </p:par>
                              <p:par>
                                <p:cTn id="37" presetID="10" presetClass="entr" presetSubtype="0" fill="hold" nodeType="withEffect">
                                  <p:stCondLst>
                                    <p:cond delay="10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42" presetClass="entr" presetSubtype="0" fill="hold" nodeType="withEffect">
                                  <p:stCondLst>
                                    <p:cond delay="10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nodeType="afterEffect">
                                  <p:stCondLst>
                                    <p:cond delay="15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childTnLst>
                          </p:cTn>
                        </p:par>
                        <p:par>
                          <p:cTn id="51" fill="hold">
                            <p:stCondLst>
                              <p:cond delay="4500"/>
                            </p:stCondLst>
                            <p:childTnLst>
                              <p:par>
                                <p:cTn id="52" presetID="22" presetClass="entr" presetSubtype="4" fill="hold" grpId="0" nodeType="after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wipe(down)">
                                      <p:cBhvr>
                                        <p:cTn id="5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title" idx="4294967295"/>
          </p:nvPr>
        </p:nvSpPr>
        <p:spPr>
          <a:xfrm>
            <a:off x="1476375" y="0"/>
            <a:ext cx="4464050" cy="1786890"/>
          </a:xfrm>
          <a:solidFill>
            <a:schemeClr val="accent1">
              <a:lumMod val="40000"/>
              <a:lumOff val="60000"/>
            </a:schemeClr>
          </a:solidFill>
        </p:spPr>
        <p:txBody>
          <a:bodyPr vert="horz" wrap="square" lIns="91440" tIns="45720" rIns="91440" bIns="45720" anchor="b"/>
          <a:p>
            <a:pPr algn="ctr">
              <a:lnSpc>
                <a:spcPct val="50000"/>
              </a:lnSpc>
              <a:spcBef>
                <a:spcPts val="0"/>
              </a:spcBef>
              <a:spcAft>
                <a:spcPts val="0"/>
              </a:spcAft>
            </a:pPr>
            <a:r>
              <a:rPr lang="zh-CN" altLang="en-US" sz="5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东方尊崇</a:t>
            </a:r>
            <a:r>
              <a:rPr lang="zh-CN" altLang="en-US" sz="5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道</a:t>
            </a:r>
            <a:endParaRPr lang="zh-CN" altLang="en-US" sz="5400" b="1"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866" name="灯片编号占位符 3"/>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pic>
        <p:nvPicPr>
          <p:cNvPr id="36867" name="Picture 4" descr="01300000011797120695772722068"/>
          <p:cNvPicPr>
            <a:picLocks noChangeAspect="1"/>
          </p:cNvPicPr>
          <p:nvPr/>
        </p:nvPicPr>
        <p:blipFill>
          <a:blip r:embed="rId1"/>
          <a:stretch>
            <a:fillRect/>
          </a:stretch>
        </p:blipFill>
        <p:spPr>
          <a:xfrm>
            <a:off x="0" y="0"/>
            <a:ext cx="1785938" cy="1785938"/>
          </a:xfrm>
          <a:prstGeom prst="rect">
            <a:avLst/>
          </a:prstGeom>
          <a:noFill/>
          <a:ln w="9525">
            <a:noFill/>
          </a:ln>
        </p:spPr>
      </p:pic>
      <p:pic>
        <p:nvPicPr>
          <p:cNvPr id="36868" name="Picture 3" descr="太极两仪四象八卦"/>
          <p:cNvPicPr>
            <a:picLocks noChangeAspect="1"/>
          </p:cNvPicPr>
          <p:nvPr/>
        </p:nvPicPr>
        <p:blipFill>
          <a:blip r:embed="rId2"/>
          <a:stretch>
            <a:fillRect/>
          </a:stretch>
        </p:blipFill>
        <p:spPr>
          <a:xfrm>
            <a:off x="5474970" y="3500755"/>
            <a:ext cx="3669030" cy="2715895"/>
          </a:xfrm>
          <a:prstGeom prst="rect">
            <a:avLst/>
          </a:prstGeom>
          <a:noFill/>
          <a:ln w="9525">
            <a:noFill/>
          </a:ln>
        </p:spPr>
      </p:pic>
      <p:sp>
        <p:nvSpPr>
          <p:cNvPr id="36869" name="内容占位符 12"/>
          <p:cNvSpPr>
            <a:spLocks noGrp="1"/>
          </p:cNvSpPr>
          <p:nvPr>
            <p:ph idx="4294967295"/>
          </p:nvPr>
        </p:nvSpPr>
        <p:spPr>
          <a:xfrm>
            <a:off x="0" y="1804670"/>
            <a:ext cx="5474970" cy="4483735"/>
          </a:xfrm>
          <a:blipFill rotWithShape="1">
            <a:blip r:embed="rId3">
              <a:alphaModFix amt="81000"/>
            </a:blip>
            <a:tile tx="0" ty="0" sx="100000" sy="100000" flip="none" algn="tl"/>
          </a:blipFill>
        </p:spPr>
        <p:txBody>
          <a:bodyPr vert="horz" wrap="square" lIns="91440" tIns="45720" rIns="91440" bIns="45720" anchor="t"/>
          <a:p>
            <a:pPr>
              <a:lnSpc>
                <a:spcPct val="95000"/>
              </a:lnSpc>
              <a:spcAft>
                <a:spcPct val="10000"/>
              </a:spcAft>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spcBef>
                <a:spcPts val="20"/>
              </a:spcBef>
              <a:spcAft>
                <a:spcPts val="1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早在伏羲时期已经有了阴阳和八卦，阴阳之间的“生”与“化”，阴、阳与少阴、少阳之间的渐变与循环的关系，是东方农耕民族对天地宇宙的最早认识。</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spcBef>
                <a:spcPts val="20"/>
              </a:spcBef>
              <a:spcAft>
                <a:spcPts val="1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中国农历是阴阳合历，即同时根据太阳和月亮的运行制定的。中国在商时已经有四季，西周时增加两分两至，春秋时二十四节气已具雏形，战国时发展成熟，以指导农业生产。</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6870" name="Picture 2" descr="2007915192218589"/>
          <p:cNvPicPr>
            <a:picLocks noChangeAspect="1"/>
          </p:cNvPicPr>
          <p:nvPr/>
        </p:nvPicPr>
        <p:blipFill>
          <a:blip r:embed="rId4"/>
          <a:stretch>
            <a:fillRect/>
          </a:stretch>
        </p:blipFill>
        <p:spPr>
          <a:xfrm>
            <a:off x="5529263" y="0"/>
            <a:ext cx="3614737" cy="3506788"/>
          </a:xfrm>
          <a:prstGeom prst="rect">
            <a:avLst/>
          </a:prstGeom>
          <a:pattFill prst="pct5">
            <a:fgClr>
              <a:schemeClr val="bg1"/>
            </a:fgClr>
            <a:bgClr>
              <a:schemeClr val="bg1"/>
            </a:bgClr>
          </a:pattFill>
          <a:ln w="9525">
            <a:noFill/>
          </a:ln>
        </p:spPr>
      </p:pic>
    </p:spTree>
  </p:cSld>
  <p:clrMapOvr>
    <a:masterClrMapping/>
  </p:clrMapOvr>
  <p:transition>
    <p:blind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9.png"/>
          <p:cNvPicPr>
            <a:picLocks noChangeAspect="1"/>
          </p:cNvPicPr>
          <p:nvPr/>
        </p:nvPicPr>
        <p:blipFill>
          <a:blip r:embed="rId1"/>
          <a:srcRect l="57813" t="22914" r="32030" b="65627"/>
          <a:stretch>
            <a:fillRect/>
          </a:stretch>
        </p:blipFill>
        <p:spPr>
          <a:xfrm>
            <a:off x="7956550" y="0"/>
            <a:ext cx="928688" cy="785813"/>
          </a:xfrm>
          <a:prstGeom prst="rect">
            <a:avLst/>
          </a:prstGeom>
          <a:noFill/>
          <a:ln w="9525">
            <a:noFill/>
          </a:ln>
        </p:spPr>
      </p:pic>
      <p:pic>
        <p:nvPicPr>
          <p:cNvPr id="4" name="图片 3" descr="10.png"/>
          <p:cNvPicPr>
            <a:picLocks noChangeAspect="1"/>
          </p:cNvPicPr>
          <p:nvPr/>
        </p:nvPicPr>
        <p:blipFill>
          <a:blip r:embed="rId2"/>
          <a:srcRect l="29684" t="44791" r="58595" b="44791"/>
          <a:stretch>
            <a:fillRect/>
          </a:stretch>
        </p:blipFill>
        <p:spPr>
          <a:xfrm>
            <a:off x="395288" y="260350"/>
            <a:ext cx="1071562" cy="714375"/>
          </a:xfrm>
          <a:prstGeom prst="rect">
            <a:avLst/>
          </a:prstGeom>
          <a:noFill/>
          <a:ln w="9525">
            <a:noFill/>
          </a:ln>
        </p:spPr>
      </p:pic>
      <p:sp>
        <p:nvSpPr>
          <p:cNvPr id="37891" name="标题 4"/>
          <p:cNvSpPr>
            <a:spLocks noGrp="1"/>
          </p:cNvSpPr>
          <p:nvPr>
            <p:ph type="title"/>
          </p:nvPr>
        </p:nvSpPr>
        <p:spPr>
          <a:xfrm>
            <a:off x="396240" y="278130"/>
            <a:ext cx="8290560" cy="1139825"/>
          </a:xfrm>
          <a:solidFill>
            <a:srgbClr val="FFFF00">
              <a:alpha val="66000"/>
            </a:srgbClr>
          </a:solidFill>
        </p:spPr>
        <p:txBody>
          <a:bodyPr vert="horz" wrap="square" lIns="91440" tIns="45720" rIns="91440" bIns="45720" anchor="b"/>
          <a:p>
            <a:pPr algn="just"/>
            <a:r>
              <a:rPr lang="en-US" altLang="zh-CN" sz="5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5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何谓“道”？</a:t>
            </a:r>
            <a:endParaRPr lang="zh-CN" altLang="en-US" sz="5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7892" name="内容占位符 5"/>
          <p:cNvSpPr>
            <a:spLocks noGrp="1"/>
          </p:cNvSpPr>
          <p:nvPr>
            <p:ph idx="1"/>
          </p:nvPr>
        </p:nvSpPr>
        <p:spPr>
          <a:xfrm>
            <a:off x="395605" y="1600200"/>
            <a:ext cx="5147945" cy="4695190"/>
          </a:xfrm>
          <a:blipFill rotWithShape="1">
            <a:blip r:embed="rId3">
              <a:alphaModFix amt="81000"/>
            </a:blip>
            <a:tile tx="0" ty="0" sx="100000" sy="100000" flip="none" algn="tl"/>
          </a:blipFill>
        </p:spPr>
        <p:txBody>
          <a:bodyPr vert="horz" wrap="square" lIns="91440" tIns="45720" rIns="91440" bIns="45720" anchor="t"/>
          <a:p>
            <a:pPr>
              <a:lnSpc>
                <a:spcPct val="90000"/>
              </a:lnSpc>
              <a:spcBef>
                <a:spcPct val="15000"/>
              </a:spcBef>
              <a:spcAft>
                <a:spcPct val="15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“道”是一个十分广泛的概念，中国人把哲学层面的一切</a:t>
            </a:r>
            <a:r>
              <a:rPr lang="zh-CN" altLang="en-US" sz="24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rPr>
              <a:t>规律</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都概括为“道”。</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90000"/>
              </a:lnSpc>
              <a:spcBef>
                <a:spcPct val="15000"/>
              </a:spcBef>
              <a:spcAft>
                <a:spcPct val="15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在技术领域，“道”表现为技术发展和应用的规律，是技术方案的最优解。也就是说“道”是“技”的理想的境界，是对“技”的升华。</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庖丁之技几近道也。</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90000"/>
              </a:lnSpc>
              <a:spcBef>
                <a:spcPct val="15000"/>
              </a:spcBef>
              <a:spcAft>
                <a:spcPct val="15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在东方思想观念中，人类的技术的应用应该符合自然的规律，如果不顾现实情况，对技术进行滥用必然导致严重的后果。</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但也有反技术倾向。</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7893" name="Picture 6"/>
          <p:cNvPicPr>
            <a:picLocks noChangeAspect="1"/>
          </p:cNvPicPr>
          <p:nvPr/>
        </p:nvPicPr>
        <p:blipFill>
          <a:blip r:embed="rId4"/>
          <a:stretch>
            <a:fillRect/>
          </a:stretch>
        </p:blipFill>
        <p:spPr>
          <a:xfrm>
            <a:off x="5659438" y="1671638"/>
            <a:ext cx="3006725" cy="4437062"/>
          </a:xfrm>
          <a:prstGeom prst="rect">
            <a:avLst/>
          </a:prstGeom>
          <a:noFill/>
          <a:ln w="9525">
            <a:noFill/>
          </a:ln>
        </p:spPr>
      </p:pic>
      <p:sp>
        <p:nvSpPr>
          <p:cNvPr id="37894" name="灯片编号占位符 6"/>
          <p:cNvSpPr>
            <a:spLocks noGrp="1"/>
          </p:cNvSpPr>
          <p:nvPr>
            <p:ph type="sldNum" sz="quarter" idx="12"/>
          </p:nvPr>
        </p:nvSpPr>
        <p:spPr/>
        <p:txBody>
          <a:bodyPr vert="horz" wrap="square" lIns="91440" tIns="45720" rIns="91440" bIns="45720" anchor="t"/>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buClr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7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Effect transition="in" filter="fade">
                                      <p:cBhvr>
                                        <p:cTn id="9" dur="500"/>
                                        <p:tgtEl>
                                          <p:spTgt spid="3"/>
                                        </p:tgtEl>
                                      </p:cBhvr>
                                    </p:animEffect>
                                  </p:childTnLst>
                                </p:cTn>
                              </p:par>
                              <p:par>
                                <p:cTn id="10" presetID="55"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strVal val="#ppt_w*0.7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9.png"/>
          <p:cNvPicPr>
            <a:picLocks noChangeAspect="1"/>
          </p:cNvPicPr>
          <p:nvPr/>
        </p:nvPicPr>
        <p:blipFill>
          <a:blip r:embed="rId1"/>
          <a:srcRect l="57813" t="22914" r="32030" b="65627"/>
          <a:stretch>
            <a:fillRect/>
          </a:stretch>
        </p:blipFill>
        <p:spPr>
          <a:xfrm>
            <a:off x="7956550" y="0"/>
            <a:ext cx="928688" cy="785813"/>
          </a:xfrm>
          <a:prstGeom prst="rect">
            <a:avLst/>
          </a:prstGeom>
          <a:noFill/>
          <a:ln w="9525">
            <a:noFill/>
          </a:ln>
        </p:spPr>
      </p:pic>
      <p:pic>
        <p:nvPicPr>
          <p:cNvPr id="4" name="图片 3" descr="10.png"/>
          <p:cNvPicPr>
            <a:picLocks noChangeAspect="1"/>
          </p:cNvPicPr>
          <p:nvPr/>
        </p:nvPicPr>
        <p:blipFill>
          <a:blip r:embed="rId2"/>
          <a:srcRect l="29684" t="44791" r="58595" b="44791"/>
          <a:stretch>
            <a:fillRect/>
          </a:stretch>
        </p:blipFill>
        <p:spPr>
          <a:xfrm>
            <a:off x="395288" y="260350"/>
            <a:ext cx="1071562" cy="714375"/>
          </a:xfrm>
          <a:prstGeom prst="rect">
            <a:avLst/>
          </a:prstGeom>
          <a:noFill/>
          <a:ln w="9525">
            <a:noFill/>
          </a:ln>
        </p:spPr>
      </p:pic>
      <p:sp>
        <p:nvSpPr>
          <p:cNvPr id="38915" name="标题 6"/>
          <p:cNvSpPr>
            <a:spLocks noGrp="1"/>
          </p:cNvSpPr>
          <p:nvPr>
            <p:ph type="title" idx="4294967295"/>
          </p:nvPr>
        </p:nvSpPr>
        <p:spPr>
          <a:xfrm>
            <a:off x="457200" y="278130"/>
            <a:ext cx="8335010" cy="1139825"/>
          </a:xfrm>
          <a:solidFill>
            <a:srgbClr val="FFFF00">
              <a:alpha val="66000"/>
            </a:srgbClr>
          </a:solidFill>
        </p:spPr>
        <p:txBody>
          <a:bodyPr vert="horz" wrap="square" lIns="91440" tIns="45720" rIns="91440" bIns="45720" anchor="b"/>
          <a:p>
            <a:pPr algn="ctr">
              <a:lnSpc>
                <a:spcPct val="80000"/>
              </a:lnSpc>
              <a:spcBef>
                <a:spcPts val="0"/>
              </a:spcBef>
              <a:spcAft>
                <a:spcPts val="0"/>
              </a:spcAft>
            </a:pPr>
            <a:r>
              <a:rPr lang="zh-CN" altLang="en-US" sz="5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西方尊重</a:t>
            </a:r>
            <a:r>
              <a:rPr lang="en-US" altLang="zh-CN" sz="5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5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a:t>
            </a:r>
            <a:r>
              <a:rPr lang="en-US" altLang="zh-CN" sz="5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endParaRPr lang="en-US" altLang="zh-CN" sz="5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8916" name="内容占位符 7"/>
          <p:cNvSpPr>
            <a:spLocks noGrp="1"/>
          </p:cNvSpPr>
          <p:nvPr>
            <p:ph idx="4294967295"/>
          </p:nvPr>
        </p:nvSpPr>
        <p:spPr>
          <a:xfrm>
            <a:off x="4180205" y="1585595"/>
            <a:ext cx="4718050" cy="4659313"/>
          </a:xfrm>
          <a:pattFill prst="wdUpDiag">
            <a:fgClr>
              <a:srgbClr val="FFFF00"/>
            </a:fgClr>
            <a:bgClr>
              <a:srgbClr val="FFFFFF"/>
            </a:bgClr>
          </a:pattFill>
        </p:spPr>
        <p:txBody>
          <a:bodyPr vert="horz" wrap="square" lIns="91440" tIns="45720" rIns="91440" bIns="45720" anchor="t"/>
          <a:p>
            <a:pPr algn="just">
              <a:lnSpc>
                <a:spcPts val="2800"/>
              </a:lnSpc>
              <a:spcAft>
                <a:spcPct val="15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现代西方工业文明起源于早期</a:t>
            </a:r>
            <a:r>
              <a:rPr lang="zh-CN" altLang="en-US" sz="2400" b="1" dirty="0">
                <a:latin typeface="微软雅黑" panose="020B0503020204020204" pitchFamily="34" charset="-122"/>
                <a:ea typeface="微软雅黑" panose="020B0503020204020204" pitchFamily="34" charset="-122"/>
              </a:rPr>
              <a:t>西亚</a:t>
            </a:r>
            <a:r>
              <a:rPr lang="zh-CN" altLang="en-US" sz="2400" b="1" dirty="0">
                <a:solidFill>
                  <a:srgbClr val="3333CC"/>
                </a:solidFill>
                <a:latin typeface="微软雅黑" panose="020B0503020204020204" pitchFamily="34" charset="-122"/>
                <a:ea typeface="微软雅黑" panose="020B0503020204020204" pitchFamily="34" charset="-122"/>
              </a:rPr>
              <a:t>农牧文明</a:t>
            </a:r>
            <a:r>
              <a:rPr lang="zh-CN" altLang="en-US" sz="2400" dirty="0">
                <a:latin typeface="微软雅黑" panose="020B0503020204020204" pitchFamily="34" charset="-122"/>
                <a:ea typeface="微软雅黑" panose="020B0503020204020204" pitchFamily="34" charset="-122"/>
              </a:rPr>
              <a:t>。现代欧洲的主要工业国家的主体民族都是古代日耳曼民族的后裔。  </a:t>
            </a:r>
            <a:r>
              <a:rPr lang="zh-CN" altLang="en-US" sz="2400" b="1" dirty="0">
                <a:solidFill>
                  <a:srgbClr val="FF0000"/>
                </a:solidFill>
                <a:latin typeface="微软雅黑" panose="020B0503020204020204" pitchFamily="34" charset="-122"/>
                <a:ea typeface="微软雅黑" panose="020B0503020204020204" pitchFamily="34" charset="-122"/>
              </a:rPr>
              <a:t>古希腊</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just">
              <a:lnSpc>
                <a:spcPts val="2800"/>
              </a:lnSpc>
              <a:spcAft>
                <a:spcPct val="15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古日耳曼民族源于游牧的印欧民族。游牧民族需要根据水草而不断地迁徙，这种生活方式更多面临不确定而需要冒险。</a:t>
            </a:r>
            <a:endParaRPr lang="zh-CN" altLang="en-US" sz="2400" dirty="0">
              <a:latin typeface="微软雅黑" panose="020B0503020204020204" pitchFamily="34" charset="-122"/>
              <a:ea typeface="微软雅黑" panose="020B0503020204020204" pitchFamily="34" charset="-122"/>
            </a:endParaRPr>
          </a:p>
          <a:p>
            <a:pPr algn="just">
              <a:lnSpc>
                <a:spcPts val="2800"/>
              </a:lnSpc>
              <a:spcAft>
                <a:spcPct val="15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迁徙面临的新环境需要改造以适应</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就</a:t>
            </a:r>
            <a:r>
              <a:rPr lang="zh-CN" altLang="en-US" sz="2400" dirty="0">
                <a:solidFill>
                  <a:srgbClr val="3333CC"/>
                </a:solidFill>
                <a:latin typeface="微软雅黑" panose="020B0503020204020204" pitchFamily="34" charset="-122"/>
                <a:ea typeface="微软雅黑" panose="020B0503020204020204" pitchFamily="34" charset="-122"/>
              </a:rPr>
              <a:t>需要工具</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如</a:t>
            </a:r>
            <a:r>
              <a:rPr lang="zh-CN" altLang="en-US" sz="2400" dirty="0">
                <a:latin typeface="微软雅黑" panose="020B0503020204020204" pitchFamily="34" charset="-122"/>
                <a:ea typeface="微软雅黑" panose="020B0503020204020204" pitchFamily="34" charset="-122"/>
              </a:rPr>
              <a:t>迁徙时</a:t>
            </a:r>
            <a:r>
              <a:rPr lang="zh-CN" altLang="en-US" sz="2400" dirty="0">
                <a:solidFill>
                  <a:srgbClr val="3333CC"/>
                </a:solidFill>
                <a:latin typeface="微软雅黑" panose="020B0503020204020204" pitchFamily="34" charset="-122"/>
                <a:ea typeface="微软雅黑" panose="020B0503020204020204" pitchFamily="34" charset="-122"/>
              </a:rPr>
              <a:t>帐篷的拆迁、搬运时车辆、轮轴、轮辐、马蹬、马嚼等技术</a:t>
            </a:r>
            <a:r>
              <a:rPr lang="en-US" altLang="zh-CN" sz="2400" dirty="0">
                <a:solidFill>
                  <a:srgbClr val="3333CC"/>
                </a:solidFill>
                <a:latin typeface="微软雅黑" panose="020B0503020204020204" pitchFamily="34" charset="-122"/>
                <a:ea typeface="微软雅黑" panose="020B0503020204020204" pitchFamily="34" charset="-122"/>
              </a:rPr>
              <a:t>.</a:t>
            </a:r>
            <a:endParaRPr lang="en-US" altLang="zh-CN" sz="2400" dirty="0">
              <a:solidFill>
                <a:srgbClr val="3333CC"/>
              </a:solidFill>
              <a:latin typeface="微软雅黑" panose="020B0503020204020204" pitchFamily="34" charset="-122"/>
              <a:ea typeface="微软雅黑" panose="020B0503020204020204" pitchFamily="34" charset="-122"/>
            </a:endParaRPr>
          </a:p>
        </p:txBody>
      </p:sp>
      <p:pic>
        <p:nvPicPr>
          <p:cNvPr id="38917" name="Picture 5" descr="阿尔塔米拉洞窟">
            <a:hlinkClick r:id="rId3" tooltip="点击查看原图"/>
          </p:cNvPr>
          <p:cNvPicPr>
            <a:picLocks noChangeAspect="1"/>
          </p:cNvPicPr>
          <p:nvPr/>
        </p:nvPicPr>
        <p:blipFill>
          <a:blip r:embed="rId4"/>
          <a:stretch>
            <a:fillRect/>
          </a:stretch>
        </p:blipFill>
        <p:spPr>
          <a:xfrm>
            <a:off x="498475" y="1712913"/>
            <a:ext cx="3681413" cy="3214687"/>
          </a:xfrm>
          <a:prstGeom prst="rect">
            <a:avLst/>
          </a:prstGeom>
          <a:noFill/>
          <a:ln w="9525">
            <a:noFill/>
          </a:ln>
        </p:spPr>
      </p:pic>
      <p:sp>
        <p:nvSpPr>
          <p:cNvPr id="38918" name="TextBox 8"/>
          <p:cNvSpPr txBox="1"/>
          <p:nvPr/>
        </p:nvSpPr>
        <p:spPr>
          <a:xfrm>
            <a:off x="498475" y="5000625"/>
            <a:ext cx="3681413" cy="1168400"/>
          </a:xfrm>
          <a:prstGeom prst="rect">
            <a:avLst/>
          </a:prstGeom>
          <a:noFill/>
          <a:ln w="9525">
            <a:noFill/>
          </a:ln>
        </p:spPr>
        <p:txBody>
          <a:bodyPr anchor="t">
            <a:spAutoFit/>
          </a:bodyPr>
          <a:p>
            <a:pPr algn="just">
              <a:lnSpc>
                <a:spcPts val="2800"/>
              </a:lnSpc>
            </a:pPr>
            <a:r>
              <a:rPr lang="zh-CN" altLang="en-US" sz="2000" u="none" dirty="0">
                <a:solidFill>
                  <a:srgbClr val="3333CC"/>
                </a:solidFill>
                <a:latin typeface="微软雅黑" panose="020B0503020204020204" pitchFamily="34" charset="-122"/>
                <a:ea typeface="微软雅黑" panose="020B0503020204020204" pitchFamily="34" charset="-122"/>
              </a:rPr>
              <a:t>欧洲阿尔塔米拉洞窟的</a:t>
            </a:r>
            <a:r>
              <a:rPr lang="en-US" altLang="zh-CN" sz="2000" u="none" dirty="0">
                <a:solidFill>
                  <a:srgbClr val="3333CC"/>
                </a:solidFill>
                <a:latin typeface="微软雅黑" panose="020B0503020204020204" pitchFamily="34" charset="-122"/>
                <a:ea typeface="微软雅黑" panose="020B0503020204020204" pitchFamily="34" charset="-122"/>
              </a:rPr>
              <a:t>《</a:t>
            </a:r>
            <a:r>
              <a:rPr lang="zh-CN" altLang="en-US" sz="2000" u="none" dirty="0">
                <a:solidFill>
                  <a:srgbClr val="3333CC"/>
                </a:solidFill>
                <a:latin typeface="微软雅黑" panose="020B0503020204020204" pitchFamily="34" charset="-122"/>
                <a:ea typeface="微软雅黑" panose="020B0503020204020204" pitchFamily="34" charset="-122"/>
              </a:rPr>
              <a:t>受伤的野牛</a:t>
            </a:r>
            <a:r>
              <a:rPr lang="en-US" altLang="zh-CN" sz="2000" u="none" dirty="0">
                <a:solidFill>
                  <a:srgbClr val="3333CC"/>
                </a:solidFill>
                <a:latin typeface="微软雅黑" panose="020B0503020204020204" pitchFamily="34" charset="-122"/>
                <a:ea typeface="微软雅黑" panose="020B0503020204020204" pitchFamily="34" charset="-122"/>
              </a:rPr>
              <a:t>》</a:t>
            </a:r>
            <a:r>
              <a:rPr lang="zh-CN" altLang="en-US" sz="2000" u="none" dirty="0">
                <a:solidFill>
                  <a:srgbClr val="3333CC"/>
                </a:solidFill>
                <a:latin typeface="微软雅黑" panose="020B0503020204020204" pitchFamily="34" charset="-122"/>
                <a:ea typeface="微软雅黑" panose="020B0503020204020204" pitchFamily="34" charset="-122"/>
              </a:rPr>
              <a:t>。这些壁画描述了欧洲先民的日常狩猎生活。</a:t>
            </a:r>
            <a:endParaRPr lang="zh-CN" altLang="en-US" sz="2000" u="none" dirty="0">
              <a:solidFill>
                <a:srgbClr val="3333CC"/>
              </a:solidFill>
              <a:latin typeface="微软雅黑" panose="020B0503020204020204" pitchFamily="34" charset="-122"/>
              <a:ea typeface="微软雅黑" panose="020B0503020204020204" pitchFamily="34" charset="-122"/>
            </a:endParaRPr>
          </a:p>
        </p:txBody>
      </p:sp>
      <p:sp>
        <p:nvSpPr>
          <p:cNvPr id="38919" name="灯片编号占位符 7"/>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9" name="标题 4"/>
          <p:cNvSpPr>
            <a:spLocks noGrp="1"/>
          </p:cNvSpPr>
          <p:nvPr>
            <p:ph type="title" idx="4294967295"/>
          </p:nvPr>
        </p:nvSpPr>
        <p:spPr>
          <a:xfrm>
            <a:off x="292735" y="260350"/>
            <a:ext cx="8399145" cy="1139825"/>
          </a:xfrm>
          <a:solidFill>
            <a:srgbClr val="CCFF66"/>
          </a:solidFill>
        </p:spPr>
        <p:txBody>
          <a:bodyPr vert="horz" wrap="square" lIns="91440" tIns="45720" rIns="91440" bIns="45720" anchor="b"/>
          <a:p>
            <a:pPr algn="ctr">
              <a:lnSpc>
                <a:spcPct val="70000"/>
              </a:lnSpc>
              <a:spcBef>
                <a:spcPts val="0"/>
              </a:spcBef>
              <a:spcAft>
                <a:spcPts val="0"/>
              </a:spcAft>
            </a:pP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农耕民族的技术观</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descr="9.png"/>
          <p:cNvPicPr>
            <a:picLocks noChangeAspect="1"/>
          </p:cNvPicPr>
          <p:nvPr/>
        </p:nvPicPr>
        <p:blipFill>
          <a:blip r:embed="rId1"/>
          <a:srcRect l="57813" t="22914" r="32030" b="65627"/>
          <a:stretch>
            <a:fillRect/>
          </a:stretch>
        </p:blipFill>
        <p:spPr>
          <a:xfrm>
            <a:off x="7956550" y="0"/>
            <a:ext cx="928688" cy="785813"/>
          </a:xfrm>
          <a:prstGeom prst="rect">
            <a:avLst/>
          </a:prstGeom>
          <a:noFill/>
          <a:ln w="9525">
            <a:noFill/>
          </a:ln>
        </p:spPr>
      </p:pic>
      <p:pic>
        <p:nvPicPr>
          <p:cNvPr id="4" name="图片 3" descr="10.png"/>
          <p:cNvPicPr>
            <a:picLocks noChangeAspect="1"/>
          </p:cNvPicPr>
          <p:nvPr/>
        </p:nvPicPr>
        <p:blipFill>
          <a:blip r:embed="rId2"/>
          <a:srcRect l="29684" t="44791" r="58595" b="44791"/>
          <a:stretch>
            <a:fillRect/>
          </a:stretch>
        </p:blipFill>
        <p:spPr>
          <a:xfrm>
            <a:off x="395288" y="260350"/>
            <a:ext cx="1071562" cy="714375"/>
          </a:xfrm>
          <a:prstGeom prst="rect">
            <a:avLst/>
          </a:prstGeom>
          <a:noFill/>
          <a:ln w="9525">
            <a:noFill/>
          </a:ln>
        </p:spPr>
      </p:pic>
      <p:sp>
        <p:nvSpPr>
          <p:cNvPr id="39940" name="内容占位符 5"/>
          <p:cNvSpPr>
            <a:spLocks noGrp="1"/>
          </p:cNvSpPr>
          <p:nvPr>
            <p:ph idx="4294967295"/>
          </p:nvPr>
        </p:nvSpPr>
        <p:spPr>
          <a:xfrm>
            <a:off x="395605" y="1570990"/>
            <a:ext cx="4681220" cy="4605020"/>
          </a:xfrm>
          <a:blipFill>
            <a:blip r:embed="rId3"/>
          </a:blipFill>
        </p:spPr>
        <p:txBody>
          <a:bodyPr vert="horz" wrap="square" lIns="91440" tIns="45720" rIns="91440" bIns="45720" anchor="t"/>
          <a:p>
            <a:pPr algn="just">
              <a:lnSpc>
                <a:spcPct val="95000"/>
              </a:lnSpc>
              <a:spcAft>
                <a:spcPct val="10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东方精耕农业由于农业生产需要遵循自然规律，农耕文明强调</a:t>
            </a:r>
            <a:r>
              <a:rPr lang="zh-CN" altLang="en-US" sz="2400" b="1" dirty="0">
                <a:solidFill>
                  <a:schemeClr val="accent2"/>
                </a:solidFill>
                <a:latin typeface="微软雅黑" panose="020B0503020204020204" pitchFamily="34" charset="-122"/>
                <a:ea typeface="微软雅黑" panose="020B0503020204020204" pitchFamily="34" charset="-122"/>
              </a:rPr>
              <a:t>顺应自然</a:t>
            </a:r>
            <a:r>
              <a:rPr lang="zh-CN" altLang="en-US" sz="2400" dirty="0">
                <a:latin typeface="微软雅黑" panose="020B0503020204020204" pitchFamily="34" charset="-122"/>
                <a:ea typeface="微软雅黑" panose="020B0503020204020204" pitchFamily="34" charset="-122"/>
              </a:rPr>
              <a:t>，认为技术的发展也应当顺应自然的规律。</a:t>
            </a:r>
            <a:endParaRPr lang="en-US" altLang="zh-CN" sz="2400" dirty="0">
              <a:latin typeface="微软雅黑" panose="020B0503020204020204" pitchFamily="34" charset="-122"/>
              <a:ea typeface="微软雅黑" panose="020B0503020204020204" pitchFamily="34" charset="-122"/>
            </a:endParaRPr>
          </a:p>
          <a:p>
            <a:pPr algn="just">
              <a:lnSpc>
                <a:spcPct val="95000"/>
              </a:lnSpc>
              <a:spcAft>
                <a:spcPct val="10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由于农业生产与自然环境密切相关，</a:t>
            </a:r>
            <a:r>
              <a:rPr lang="zh-CN" altLang="en-US" sz="2400" b="1" dirty="0">
                <a:solidFill>
                  <a:schemeClr val="accent2"/>
                </a:solidFill>
                <a:latin typeface="微软雅黑" panose="020B0503020204020204" pitchFamily="34" charset="-122"/>
                <a:ea typeface="微软雅黑" panose="020B0503020204020204" pitchFamily="34" charset="-122"/>
              </a:rPr>
              <a:t>不能逆天</a:t>
            </a:r>
            <a:r>
              <a:rPr lang="zh-CN" altLang="en-US" sz="2400" dirty="0">
                <a:latin typeface="微软雅黑" panose="020B0503020204020204" pitchFamily="34" charset="-122"/>
                <a:ea typeface="微软雅黑" panose="020B0503020204020204" pitchFamily="34" charset="-122"/>
              </a:rPr>
              <a:t>。因此农夫关注天文、星相、水利、物候，相对而言不大重视工具</a:t>
            </a:r>
            <a:r>
              <a:rPr lang="zh-CN" altLang="en-US" sz="2400" dirty="0">
                <a:latin typeface="微软雅黑" panose="020B0503020204020204" pitchFamily="34" charset="-122"/>
                <a:ea typeface="微软雅黑" panose="020B0503020204020204" pitchFamily="34" charset="-122"/>
              </a:rPr>
              <a:t>技术。</a:t>
            </a:r>
            <a:endParaRPr lang="zh-CN" altLang="en-US" sz="2400" dirty="0">
              <a:latin typeface="微软雅黑" panose="020B0503020204020204" pitchFamily="34" charset="-122"/>
              <a:ea typeface="微软雅黑" panose="020B0503020204020204" pitchFamily="34" charset="-122"/>
            </a:endParaRPr>
          </a:p>
          <a:p>
            <a:pPr algn="just">
              <a:lnSpc>
                <a:spcPct val="95000"/>
              </a:lnSpc>
              <a:spcAft>
                <a:spcPct val="10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农耕民族的技术发展都十分注重</a:t>
            </a:r>
            <a:r>
              <a:rPr lang="zh-CN" altLang="en-US" sz="2400" b="1" dirty="0">
                <a:solidFill>
                  <a:schemeClr val="accent2"/>
                </a:solidFill>
                <a:latin typeface="微软雅黑" panose="020B0503020204020204" pitchFamily="34" charset="-122"/>
                <a:ea typeface="微软雅黑" panose="020B0503020204020204" pitchFamily="34" charset="-122"/>
              </a:rPr>
              <a:t>顺应自然</a:t>
            </a:r>
            <a:r>
              <a:rPr lang="zh-CN" altLang="en-US" sz="2400" dirty="0">
                <a:latin typeface="微软雅黑" panose="020B0503020204020204" pitchFamily="34" charset="-122"/>
                <a:ea typeface="微软雅黑" panose="020B0503020204020204" pitchFamily="34" charset="-122"/>
              </a:rPr>
              <a:t>，在操作过程中尽量增加自然因素，且利用可再生的资源，是原始循环经济。</a:t>
            </a:r>
            <a:endParaRPr lang="zh-CN" altLang="en-US" sz="2400" dirty="0">
              <a:latin typeface="微软雅黑" panose="020B0503020204020204" pitchFamily="34" charset="-122"/>
              <a:ea typeface="微软雅黑" panose="020B0503020204020204" pitchFamily="34" charset="-122"/>
            </a:endParaRPr>
          </a:p>
        </p:txBody>
      </p:sp>
      <p:pic>
        <p:nvPicPr>
          <p:cNvPr id="39941" name="Picture 5" descr="http://henghengw.net/upload/jingqu/2007925101325109.jpg"/>
          <p:cNvPicPr>
            <a:picLocks noChangeAspect="1"/>
          </p:cNvPicPr>
          <p:nvPr/>
        </p:nvPicPr>
        <p:blipFill>
          <a:blip r:embed="rId4"/>
          <a:stretch>
            <a:fillRect/>
          </a:stretch>
        </p:blipFill>
        <p:spPr>
          <a:xfrm>
            <a:off x="5199380" y="1645920"/>
            <a:ext cx="3575050" cy="3702685"/>
          </a:xfrm>
          <a:prstGeom prst="rect">
            <a:avLst/>
          </a:prstGeom>
          <a:noFill/>
          <a:ln w="9525">
            <a:noFill/>
          </a:ln>
        </p:spPr>
      </p:pic>
      <p:sp>
        <p:nvSpPr>
          <p:cNvPr id="39942" name="TextBox 6"/>
          <p:cNvSpPr txBox="1"/>
          <p:nvPr/>
        </p:nvSpPr>
        <p:spPr>
          <a:xfrm>
            <a:off x="5142548" y="5420043"/>
            <a:ext cx="3649662" cy="706755"/>
          </a:xfrm>
          <a:prstGeom prst="rect">
            <a:avLst/>
          </a:prstGeom>
          <a:noFill/>
          <a:ln w="9525">
            <a:noFill/>
          </a:ln>
        </p:spPr>
        <p:txBody>
          <a:bodyPr anchor="t">
            <a:spAutoFit/>
          </a:bodyPr>
          <a:p>
            <a:pPr algn="just"/>
            <a:r>
              <a:rPr lang="zh-CN" altLang="en-US" sz="2000" u="none" dirty="0">
                <a:solidFill>
                  <a:srgbClr val="3333CC"/>
                </a:solidFill>
                <a:latin typeface="微软雅黑" panose="020B0503020204020204" pitchFamily="34" charset="-122"/>
                <a:ea typeface="微软雅黑" panose="020B0503020204020204" pitchFamily="34" charset="-122"/>
              </a:rPr>
              <a:t>连云港将军崖岩画中有些符号表现了一些农作物的形象。</a:t>
            </a:r>
            <a:endParaRPr lang="zh-CN" altLang="en-US" sz="2000" u="none" dirty="0">
              <a:solidFill>
                <a:srgbClr val="3333CC"/>
              </a:solidFill>
              <a:latin typeface="微软雅黑" panose="020B0503020204020204" pitchFamily="34" charset="-122"/>
              <a:ea typeface="微软雅黑" panose="020B0503020204020204" pitchFamily="34" charset="-122"/>
            </a:endParaRPr>
          </a:p>
        </p:txBody>
      </p:sp>
      <p:sp>
        <p:nvSpPr>
          <p:cNvPr id="39943" name="灯片编号占位符 7"/>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3"/>
          <p:cNvSpPr txBox="1">
            <a:spLocks noGrp="1"/>
          </p:cNvSpPr>
          <p:nvPr>
            <p:ph type="dt" sz="half" idx="12"/>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5D8A4B0C-AD65-4B49-A94C-C4C33FAC6A9B}" type="datetime2">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1506" name="灯片编号占位符 5"/>
          <p:cNvSpPr>
            <a:spLocks noGrp="1"/>
          </p:cNvSpPr>
          <p:nvPr>
            <p:ph type="sldNum" sz="quarter" idx="11"/>
          </p:nvPr>
        </p:nvSpPr>
        <p:spPr/>
        <p:txBody>
          <a:bodyPr wrap="square" lIns="91440" tIns="45720" rIns="91440" bIns="45720" anchor="b"/>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pPr>
            <a:fld id="{9A0DB2DC-4C9A-4742-B13C-FB6460FD3503}" type="slidenum">
              <a:rPr lang="en-US" altLang="zh-CN" sz="1200" u="none" dirty="0">
                <a:latin typeface="Garamond" panose="02020404030301010803" pitchFamily="18" charset="0"/>
              </a:rPr>
            </a:fld>
            <a:endParaRPr lang="en-US" altLang="zh-CN" sz="1200" u="none" dirty="0">
              <a:latin typeface="Garamond" panose="02020404030301010803" pitchFamily="18" charset="0"/>
            </a:endParaRPr>
          </a:p>
        </p:txBody>
      </p:sp>
      <p:sp>
        <p:nvSpPr>
          <p:cNvPr id="118786" name="Rectangle 2"/>
          <p:cNvSpPr>
            <a:spLocks noGrp="1" noChangeArrowheads="1"/>
          </p:cNvSpPr>
          <p:nvPr>
            <p:ph type="title"/>
          </p:nvPr>
        </p:nvSpPr>
        <p:spPr>
          <a:xfrm>
            <a:off x="323850" y="260350"/>
            <a:ext cx="8380413" cy="1206500"/>
          </a:xfrm>
          <a:solidFill>
            <a:srgbClr val="FFFF00"/>
          </a:solidFill>
        </p:spPr>
        <p:txBody>
          <a:bodyPr vert="horz" wrap="square" lIns="91440" tIns="45720" rIns="91440" bIns="45720" numCol="1" anchor="t" anchorCtr="0" compatLnSpc="1"/>
          <a:lstStyle/>
          <a:p>
            <a:pPr marL="0" marR="0" lvl="0" indent="0" algn="l" defTabSz="914400" rtl="0" eaLnBrk="1" latinLnBrk="0" hangingPunct="1">
              <a:lnSpc>
                <a:spcPct val="13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 </a:t>
            </a:r>
            <a:r>
              <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文化的社会学定义</a:t>
            </a:r>
            <a:endPar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endParaRPr>
          </a:p>
        </p:txBody>
      </p:sp>
      <p:sp>
        <p:nvSpPr>
          <p:cNvPr id="21508" name="DownRibbonSharp"/>
          <p:cNvSpPr>
            <a:spLocks noEditPoints="1"/>
          </p:cNvSpPr>
          <p:nvPr/>
        </p:nvSpPr>
        <p:spPr>
          <a:xfrm>
            <a:off x="1547813" y="2205038"/>
            <a:ext cx="5903912" cy="1833562"/>
          </a:xfrm>
          <a:custGeom>
            <a:avLst/>
            <a:gdLst/>
            <a:ahLst/>
            <a:cxnLst>
              <a:cxn ang="17694720">
                <a:pos x="2147483647" y="2147483647"/>
              </a:cxn>
              <a:cxn ang="11796480">
                <a:pos x="2147483647" y="2147483647"/>
              </a:cxn>
              <a:cxn ang="5898240">
                <a:pos x="2147483647" y="2147483647"/>
              </a:cxn>
              <a:cxn ang="0">
                <a:pos x="2147483647" y="2147483647"/>
              </a:cxn>
            </a:cxnLst>
            <a:pathLst>
              <a:path w="21600" h="21600">
                <a:moveTo>
                  <a:pt x="0" y="0"/>
                </a:moveTo>
                <a:lnTo>
                  <a:pt x="8100" y="0"/>
                </a:lnTo>
                <a:lnTo>
                  <a:pt x="8100" y="2700"/>
                </a:lnTo>
                <a:lnTo>
                  <a:pt x="13500" y="2700"/>
                </a:lnTo>
                <a:lnTo>
                  <a:pt x="13500" y="0"/>
                </a:lnTo>
                <a:lnTo>
                  <a:pt x="21600" y="0"/>
                </a:lnTo>
                <a:lnTo>
                  <a:pt x="18900" y="9450"/>
                </a:lnTo>
                <a:lnTo>
                  <a:pt x="21600" y="18900"/>
                </a:lnTo>
                <a:lnTo>
                  <a:pt x="16200" y="18900"/>
                </a:lnTo>
                <a:lnTo>
                  <a:pt x="16200" y="21600"/>
                </a:lnTo>
                <a:lnTo>
                  <a:pt x="5400" y="21600"/>
                </a:lnTo>
                <a:lnTo>
                  <a:pt x="5400" y="18900"/>
                </a:lnTo>
                <a:lnTo>
                  <a:pt x="0" y="18900"/>
                </a:lnTo>
                <a:lnTo>
                  <a:pt x="2700" y="9450"/>
                </a:lnTo>
                <a:lnTo>
                  <a:pt x="0" y="0"/>
                </a:lnTo>
                <a:close/>
              </a:path>
              <a:path w="21600" h="21600" fill="none">
                <a:moveTo>
                  <a:pt x="8100" y="2700"/>
                </a:moveTo>
                <a:lnTo>
                  <a:pt x="5400" y="2700"/>
                </a:lnTo>
                <a:lnTo>
                  <a:pt x="5400" y="18900"/>
                </a:lnTo>
              </a:path>
              <a:path w="21600" h="21600" fill="none">
                <a:moveTo>
                  <a:pt x="5400" y="2700"/>
                </a:moveTo>
                <a:lnTo>
                  <a:pt x="8100" y="0"/>
                </a:lnTo>
              </a:path>
              <a:path w="21600" h="21600" fill="none">
                <a:moveTo>
                  <a:pt x="13500" y="2700"/>
                </a:moveTo>
                <a:lnTo>
                  <a:pt x="16200" y="2700"/>
                </a:lnTo>
                <a:lnTo>
                  <a:pt x="16200" y="18900"/>
                </a:lnTo>
              </a:path>
              <a:path w="21600" h="21600" fill="none">
                <a:moveTo>
                  <a:pt x="16200" y="2700"/>
                </a:moveTo>
                <a:lnTo>
                  <a:pt x="13500" y="0"/>
                </a:lnTo>
              </a:path>
            </a:pathLst>
          </a:custGeom>
          <a:solidFill>
            <a:srgbClr val="FFFF99"/>
          </a:solidFill>
          <a:ln w="9525" cap="flat" cmpd="sng">
            <a:solidFill>
              <a:srgbClr val="FFCC00"/>
            </a:solidFill>
            <a:prstDash val="solid"/>
            <a:miter/>
            <a:headEnd type="none" w="med" len="med"/>
            <a:tailEnd type="none" w="med" len="med"/>
          </a:ln>
          <a:effectLst>
            <a:outerShdw dist="107763" dir="2699999" algn="ctr" rotWithShape="0">
              <a:srgbClr val="808080"/>
            </a:outerShdw>
          </a:effectLst>
        </p:spPr>
        <p:txBody>
          <a:bodyPr/>
          <a:p>
            <a:endParaRPr lang="zh-CN" altLang="en-US"/>
          </a:p>
        </p:txBody>
      </p:sp>
      <p:sp>
        <p:nvSpPr>
          <p:cNvPr id="21509" name="Rectangle 3"/>
          <p:cNvSpPr>
            <a:spLocks noGrp="1"/>
          </p:cNvSpPr>
          <p:nvPr>
            <p:ph idx="1"/>
          </p:nvPr>
        </p:nvSpPr>
        <p:spPr>
          <a:xfrm>
            <a:off x="395288" y="1628775"/>
            <a:ext cx="8229600" cy="4752975"/>
          </a:xfrm>
          <a:solidFill>
            <a:srgbClr val="66CCFF"/>
          </a:solidFill>
        </p:spPr>
        <p:txBody>
          <a:bodyPr vert="horz" wrap="square" lIns="91440" tIns="45720" rIns="91440" bIns="45720" anchor="t"/>
          <a:p>
            <a:pPr eaLnBrk="1" hangingPunct="1">
              <a:lnSpc>
                <a:spcPct val="115000"/>
              </a:lnSpc>
              <a:spcBef>
                <a:spcPct val="35000"/>
              </a:spcBef>
            </a:pPr>
            <a:r>
              <a:rPr lang="zh-CN" altLang="en-US" sz="2800" b="1" dirty="0">
                <a:solidFill>
                  <a:srgbClr val="993300"/>
                </a:solidFill>
                <a:latin typeface="微软雅黑" panose="020B0503020204020204" pitchFamily="34" charset="-122"/>
                <a:ea typeface="微软雅黑" panose="020B0503020204020204" pitchFamily="34" charset="-122"/>
              </a:rPr>
              <a:t>“文化是一个人类群体中精神的、道德的、艺术的、语言的整体遗产；是积累的经验，</a:t>
            </a:r>
            <a:r>
              <a:rPr lang="zh-CN" altLang="en-US" sz="2800" b="1" dirty="0">
                <a:solidFill>
                  <a:srgbClr val="C00000"/>
                </a:solidFill>
                <a:latin typeface="微软雅黑" panose="020B0503020204020204" pitchFamily="34" charset="-122"/>
                <a:ea typeface="微软雅黑" panose="020B0503020204020204" pitchFamily="34" charset="-122"/>
              </a:rPr>
              <a:t>它是一代一代（带着变化）传承下来的，规定了什么是经验和应当怎样？</a:t>
            </a:r>
            <a:r>
              <a:rPr lang="zh-CN" altLang="en-US" sz="2800" b="1" dirty="0">
                <a:solidFill>
                  <a:srgbClr val="0F0066"/>
                </a:solidFill>
                <a:latin typeface="微软雅黑" panose="020B0503020204020204" pitchFamily="34" charset="-122"/>
                <a:ea typeface="微软雅黑" panose="020B0503020204020204" pitchFamily="34" charset="-122"/>
              </a:rPr>
              <a:t>文化区别各种人类社会的那些相互差异。</a:t>
            </a:r>
            <a:r>
              <a:rPr lang="zh-CN" altLang="en-US" sz="2800" b="1" dirty="0">
                <a:solidFill>
                  <a:srgbClr val="C00000"/>
                </a:solidFill>
                <a:latin typeface="微软雅黑" panose="020B0503020204020204" pitchFamily="34" charset="-122"/>
                <a:ea typeface="微软雅黑" panose="020B0503020204020204" pitchFamily="34" charset="-122"/>
              </a:rPr>
              <a:t>一个人类群体的文化规定了准则</a:t>
            </a:r>
            <a:r>
              <a:rPr lang="zh-CN" altLang="en-US" sz="2800" b="1" dirty="0">
                <a:solidFill>
                  <a:srgbClr val="C00000"/>
                </a:solidFill>
                <a:latin typeface="微软雅黑" panose="020B0503020204020204" pitchFamily="34" charset="-122"/>
                <a:ea typeface="微软雅黑" panose="020B0503020204020204" pitchFamily="34" charset="-122"/>
              </a:rPr>
              <a:t>，该群体的每个成员按照这个规则形成相互关系。在这种关系中，他们学会了一种特定文化，从而由儿童变为成人。”</a:t>
            </a:r>
            <a:endParaRPr lang="zh-CN" altLang="en-US" sz="2600" b="1" dirty="0">
              <a:solidFill>
                <a:srgbClr val="C00000"/>
              </a:solidFill>
              <a:latin typeface="微软雅黑" panose="020B0503020204020204" pitchFamily="34" charset="-122"/>
              <a:ea typeface="微软雅黑" panose="020B0503020204020204" pitchFamily="34" charset="-122"/>
            </a:endParaRPr>
          </a:p>
          <a:p>
            <a:pPr eaLnBrk="1" hangingPunct="1">
              <a:lnSpc>
                <a:spcPct val="115000"/>
              </a:lnSpc>
              <a:spcBef>
                <a:spcPct val="35000"/>
              </a:spcBef>
              <a:buNone/>
            </a:pPr>
            <a:r>
              <a:rPr lang="zh-CN" altLang="en-US" sz="2200" b="1" dirty="0">
                <a:latin typeface="微软雅黑" panose="020B0503020204020204" pitchFamily="34" charset="-122"/>
                <a:ea typeface="微软雅黑" panose="020B0503020204020204" pitchFamily="34" charset="-122"/>
              </a:rPr>
              <a:t>                </a:t>
            </a:r>
            <a:r>
              <a:rPr lang="zh-CN" altLang="en-US" sz="2600" b="1" dirty="0">
                <a:solidFill>
                  <a:srgbClr val="2108B8"/>
                </a:solidFill>
                <a:latin typeface="微软雅黑" panose="020B0503020204020204" pitchFamily="34" charset="-122"/>
                <a:ea typeface="微软雅黑" panose="020B0503020204020204" pitchFamily="34" charset="-122"/>
              </a:rPr>
              <a:t>——</a:t>
            </a:r>
            <a:r>
              <a:rPr lang="zh-CN" altLang="en-US" sz="2600" b="1" dirty="0">
                <a:solidFill>
                  <a:srgbClr val="2108B8"/>
                </a:solidFill>
                <a:latin typeface="微软雅黑" panose="020B0503020204020204" pitchFamily="34" charset="-122"/>
                <a:ea typeface="微软雅黑" panose="020B0503020204020204" pitchFamily="34" charset="-122"/>
              </a:rPr>
              <a:t>西格（</a:t>
            </a:r>
            <a:r>
              <a:rPr lang="en-US" altLang="zh-CN" sz="2600" b="1" dirty="0">
                <a:solidFill>
                  <a:srgbClr val="2108B8"/>
                </a:solidFill>
                <a:latin typeface="微软雅黑" panose="020B0503020204020204" pitchFamily="34" charset="-122"/>
                <a:ea typeface="微软雅黑" panose="020B0503020204020204" pitchFamily="34" charset="-122"/>
              </a:rPr>
              <a:t>Seger</a:t>
            </a:r>
            <a:r>
              <a:rPr lang="zh-CN" altLang="en-US" sz="2600" b="1" dirty="0">
                <a:solidFill>
                  <a:srgbClr val="2108B8"/>
                </a:solidFill>
                <a:latin typeface="微软雅黑" panose="020B0503020204020204" pitchFamily="34" charset="-122"/>
                <a:ea typeface="微软雅黑" panose="020B0503020204020204" pitchFamily="34" charset="-122"/>
              </a:rPr>
              <a:t>）</a:t>
            </a:r>
            <a:r>
              <a:rPr lang="zh-CN" altLang="en-US" sz="2600" b="1" dirty="0">
                <a:solidFill>
                  <a:srgbClr val="2108B8"/>
                </a:solidFill>
                <a:latin typeface="微软雅黑" panose="020B0503020204020204" pitchFamily="34" charset="-122"/>
                <a:ea typeface="微软雅黑" panose="020B0503020204020204" pitchFamily="34" charset="-122"/>
              </a:rPr>
              <a:t>：</a:t>
            </a:r>
            <a:r>
              <a:rPr lang="en-US" altLang="zh-CN" sz="2600" b="1" dirty="0">
                <a:solidFill>
                  <a:srgbClr val="2108B8"/>
                </a:solidFill>
                <a:latin typeface="微软雅黑" panose="020B0503020204020204" pitchFamily="34" charset="-122"/>
                <a:ea typeface="微软雅黑" panose="020B0503020204020204" pitchFamily="34" charset="-122"/>
              </a:rPr>
              <a:t>《</a:t>
            </a:r>
            <a:r>
              <a:rPr lang="zh-CN" altLang="en-US" sz="2600" b="1" dirty="0">
                <a:solidFill>
                  <a:srgbClr val="2108B8"/>
                </a:solidFill>
                <a:latin typeface="微软雅黑" panose="020B0503020204020204" pitchFamily="34" charset="-122"/>
                <a:ea typeface="微软雅黑" panose="020B0503020204020204" pitchFamily="34" charset="-122"/>
              </a:rPr>
              <a:t>现代社会学</a:t>
            </a:r>
            <a:r>
              <a:rPr lang="en-US" altLang="zh-CN" sz="2600" b="1" dirty="0">
                <a:solidFill>
                  <a:srgbClr val="2108B8"/>
                </a:solidFill>
                <a:latin typeface="微软雅黑" panose="020B0503020204020204" pitchFamily="34" charset="-122"/>
                <a:ea typeface="微软雅黑" panose="020B0503020204020204" pitchFamily="34" charset="-122"/>
              </a:rPr>
              <a:t>》1973</a:t>
            </a:r>
            <a:endParaRPr lang="zh-CN" altLang="en-US" sz="2600" b="1" dirty="0">
              <a:solidFill>
                <a:srgbClr val="2108B8"/>
              </a:solidFill>
              <a:latin typeface="微软雅黑" panose="020B0503020204020204" pitchFamily="34" charset="-122"/>
              <a:ea typeface="微软雅黑" panose="020B0503020204020204" pitchFamily="34" charset="-122"/>
            </a:endParaRPr>
          </a:p>
        </p:txBody>
      </p:sp>
    </p:spTree>
  </p:cSld>
  <p:clrMapOvr>
    <a:masterClrMapping/>
  </p:clrMapOvr>
  <p:transition>
    <p:wheel spokes="8"/>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a:spLocks noGrp="1"/>
          </p:cNvSpPr>
          <p:nvPr>
            <p:ph type="title" idx="4294967295"/>
          </p:nvPr>
        </p:nvSpPr>
        <p:spPr>
          <a:xfrm>
            <a:off x="273685" y="169545"/>
            <a:ext cx="8565515" cy="1045210"/>
          </a:xfrm>
          <a:solidFill>
            <a:srgbClr val="99FF33"/>
          </a:solidFill>
        </p:spPr>
        <p:txBody>
          <a:bodyPr vert="horz" wrap="square" lIns="91440" tIns="45720" rIns="91440" bIns="45720" anchor="b"/>
          <a:p>
            <a:pPr algn="ctr" latinLnBrk="0">
              <a:lnSpc>
                <a:spcPct val="75000"/>
              </a:lnSpc>
            </a:pP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文化与社会统治</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7346" name="内容占位符 2"/>
          <p:cNvSpPr>
            <a:spLocks noGrp="1"/>
          </p:cNvSpPr>
          <p:nvPr>
            <p:ph idx="4294967295"/>
          </p:nvPr>
        </p:nvSpPr>
        <p:spPr>
          <a:xfrm>
            <a:off x="357188" y="1428750"/>
            <a:ext cx="8358187" cy="4857750"/>
          </a:xfrm>
          <a:blipFill>
            <a:blip r:embed="rId1"/>
          </a:blipFill>
        </p:spPr>
        <p:txBody>
          <a:bodyPr vert="horz" wrap="square" lIns="91440" tIns="45720" rIns="91440" bIns="45720" anchor="t"/>
          <a:p>
            <a:pPr algn="just">
              <a:lnSpc>
                <a:spcPts val="2800"/>
              </a:lnSpc>
              <a:spcBef>
                <a:spcPts val="600"/>
              </a:spcBef>
              <a:spcAft>
                <a:spcPts val="6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西方在农、牧民族的战争形成世界大帝国后，很快解体。</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西罗马帝国</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灭亡后，走向长时间的分裂，十四世纪时多达</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1000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多个诸侯国，统治权从霸权转到</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神权</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。十六世纪初仍有</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500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多个小国，现代欧洲还有近</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40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个国家。</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800"/>
              </a:lnSpc>
              <a:spcBef>
                <a:spcPts val="600"/>
              </a:spcBef>
              <a:spcAft>
                <a:spcPts val="6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东方在</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西周</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开始</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王权天授</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东周</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王权受到挑战。而</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秦汉</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时期中国农业大帝国的成熟的社会政治形态终于完成，并经过</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魏晋南北朝</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唐宋元明清</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，使儒学逐渐变成政治哲学的官学，适应了思想专制的需要，稳定地维持了两千多年。</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800"/>
              </a:lnSpc>
              <a:spcBef>
                <a:spcPts val="600"/>
              </a:spcBef>
              <a:spcAft>
                <a:spcPts val="6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中国从</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西学东渐</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起，不断地引进西方的各种思想和主义，五四运动以后的科学与民主，在中国推行起来似乎并不那么顺畅，</a:t>
            </a:r>
            <a:r>
              <a:rPr lang="zh-CN" altLang="en-US" sz="24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梁漱溟先生始终不赞成西方文化过于强调个人主义</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，事实东方文化在中国人的日常生活中有很大影响。</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7347" name="日期占位符 3"/>
          <p:cNvSpPr txBox="1">
            <a:spLocks noGrp="1"/>
          </p:cNvSpPr>
          <p:nvPr/>
        </p:nvSpPr>
        <p:spPr>
          <a:xfrm>
            <a:off x="685800" y="6381750"/>
            <a:ext cx="1905000" cy="323850"/>
          </a:xfrm>
          <a:prstGeom prst="rect">
            <a:avLst/>
          </a:prstGeom>
          <a:noFill/>
          <a:ln w="9525">
            <a:noFill/>
          </a:ln>
        </p:spPr>
        <p:txBody>
          <a:bodyPr anchor="t"/>
          <a:p>
            <a:pPr algn="just"/>
            <a:fld id="{BB962C8B-B14F-4D97-AF65-F5344CB8AC3E}" type="datetime5">
              <a:rPr lang="zh-TW" altLang="en-US" sz="1200" dirty="0">
                <a:latin typeface="宋体" panose="02010600030101010101" pitchFamily="2" charset="-122"/>
              </a:rPr>
            </a:fld>
            <a:endParaRPr lang="zh-TW" altLang="en-US" sz="1200" dirty="0">
              <a:latin typeface="宋体" panose="02010600030101010101" pitchFamily="2" charset="-122"/>
            </a:endParaRPr>
          </a:p>
        </p:txBody>
      </p:sp>
      <p:sp>
        <p:nvSpPr>
          <p:cNvPr id="57348" name="灯片编号占位符 4"/>
          <p:cNvSpPr txBox="1">
            <a:spLocks noGrp="1"/>
          </p:cNvSpPr>
          <p:nvPr/>
        </p:nvSpPr>
        <p:spPr>
          <a:xfrm>
            <a:off x="6553200" y="6381750"/>
            <a:ext cx="1905000" cy="323850"/>
          </a:xfrm>
          <a:prstGeom prst="rect">
            <a:avLst/>
          </a:prstGeom>
          <a:noFill/>
          <a:ln w="9525">
            <a:noFill/>
          </a:ln>
        </p:spPr>
        <p:txBody>
          <a:bodyPr anchor="t"/>
          <a:p>
            <a:pPr algn="r"/>
            <a:fld id="{9A0DB2DC-4C9A-4742-B13C-FB6460FD3503}" type="slidenum">
              <a:rPr lang="zh-TW" altLang="en-US" sz="1200" dirty="0">
                <a:latin typeface="宋体" panose="02010600030101010101" pitchFamily="2" charset="-122"/>
              </a:rPr>
            </a:fld>
            <a:endParaRPr lang="zh-TW" altLang="en-US" sz="1200" dirty="0">
              <a:latin typeface="宋体" panose="02010600030101010101" pitchFamily="2" charset="-122"/>
            </a:endParaRPr>
          </a:p>
        </p:txBody>
      </p:sp>
    </p:spTree>
  </p:cSld>
  <p:clrMapOvr>
    <a:masterClrMapping/>
  </p:clrMapOvr>
  <p:transition>
    <p:blind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2"/>
          <p:cNvSpPr>
            <a:spLocks noGrp="1"/>
          </p:cNvSpPr>
          <p:nvPr>
            <p:ph type="title"/>
          </p:nvPr>
        </p:nvSpPr>
        <p:spPr>
          <a:xfrm>
            <a:off x="323850" y="243205"/>
            <a:ext cx="8425815" cy="971550"/>
          </a:xfrm>
          <a:solidFill>
            <a:srgbClr val="99FF33"/>
          </a:solidFill>
        </p:spPr>
        <p:txBody>
          <a:bodyPr vert="horz" wrap="square" lIns="91440" tIns="45720" rIns="91440" bIns="45720" anchor="b"/>
          <a:p>
            <a:pPr algn="ct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西方古典文明</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8370" name="Rectangle 3"/>
          <p:cNvSpPr>
            <a:spLocks noGrp="1"/>
          </p:cNvSpPr>
          <p:nvPr>
            <p:ph idx="1"/>
          </p:nvPr>
        </p:nvSpPr>
        <p:spPr>
          <a:xfrm>
            <a:off x="323850" y="1341755"/>
            <a:ext cx="8425180" cy="5081270"/>
          </a:xfrm>
          <a:blipFill rotWithShape="1">
            <a:blip r:embed="rId1">
              <a:alphaModFix amt="51000"/>
            </a:blip>
            <a:tile tx="0" ty="0" sx="100000" sy="100000" flip="none" algn="tl"/>
          </a:blipFill>
        </p:spPr>
        <p:txBody>
          <a:bodyPr vert="horz" wrap="square" lIns="91440" tIns="45720" rIns="91440" bIns="45720" anchor="t"/>
          <a:p>
            <a:pPr algn="just">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融合继承：</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希腊人</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不断吸收</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农耕文明</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的成果，并对其继承与改造，形成具有自身特色的文明，这一文明崇尚理性，安逸而文雅，且不设防；北方蛮族的多次入侵，文明进一步地融入游牧特征，开始了城防工程与武装力量的加强。</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城邦</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民主</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这个文明从核心地段向周边不断地扩散，形成了</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地中海</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沿岸的一系列城邦，这些城邦互不相统属，城邦之间平等，为各自的利益协商、结盟；遇到战争时，推选联盟的领袖。联盟松散、时聚时合，争吵不断。</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注重理性：</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追求知识甚于追求信仰(对知识的怀疑能力)；追求终极知识而非仅现实谋生手段(思辨性和穿透力)；对情绪的剥离和超越（妥协、秩序、法制、民主等元素很大部分即来源于此）；对人体和艺术的赞美和迷恋（对个人自由的追求、对生命尊重、对人的尊严）；</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blind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2"/>
          <p:cNvSpPr>
            <a:spLocks noGrp="1"/>
          </p:cNvSpPr>
          <p:nvPr>
            <p:ph type="title"/>
          </p:nvPr>
        </p:nvSpPr>
        <p:spPr>
          <a:xfrm>
            <a:off x="389890" y="264795"/>
            <a:ext cx="8352155" cy="949960"/>
          </a:xfrm>
          <a:solidFill>
            <a:srgbClr val="99FF33"/>
          </a:solidFill>
        </p:spPr>
        <p:txBody>
          <a:bodyPr vert="horz" wrap="square" lIns="91440" tIns="45720" rIns="91440" bIns="45720" anchor="b"/>
          <a:p>
            <a:pPr algn="ct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东方古典文明</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9394" name="Rectangle 3"/>
          <p:cNvSpPr>
            <a:spLocks noGrp="1"/>
          </p:cNvSpPr>
          <p:nvPr>
            <p:ph idx="1"/>
          </p:nvPr>
        </p:nvSpPr>
        <p:spPr>
          <a:xfrm>
            <a:off x="352425" y="1341755"/>
            <a:ext cx="8463280" cy="5146675"/>
          </a:xfrm>
          <a:blipFill rotWithShape="1">
            <a:blip r:embed="rId1">
              <a:alphaModFix amt="51000"/>
            </a:blip>
            <a:tile tx="0" ty="0" sx="100000" sy="100000" flip="none" algn="tl"/>
          </a:blipFill>
        </p:spPr>
        <p:txBody>
          <a:bodyPr vert="horz" wrap="square" lIns="91440" tIns="45720" rIns="91440" bIns="45720" anchor="t"/>
          <a:p>
            <a:pPr algn="just">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王权天授</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在中华核心文明形成的夏商周时代，最初具有“祖宗崇拜”和“神明崇拜”。商尙鬼、尊神，周胜商，提出“王权天授”以表明其统治权的合法性、也使原商朝的子民顺从。</a:t>
            </a:r>
            <a:r>
              <a:rPr lang="zh-CN" altLang="en-US" sz="24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神明崇拜与祖宗崇拜逐渐联系起来。   </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祭祖、拜天</a:t>
            </a:r>
            <a:endPar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分封：</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以当时文明发展的程度，天子很难统治如此之大的天下，于是便以血缘亲疏、功劳大小，分封诸侯。普天之下，莫非王土，帅土之滨，莫非大臣。百余年后，诸侯依赖王室渐远，而越来越依赖于封地自身的治理。        </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霸权</a:t>
            </a:r>
            <a:endPar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礼仪之邦：</a:t>
            </a:r>
            <a:r>
              <a:rPr lang="zh-CN" altLang="en-US" sz="24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冬至祭天、夏至祭地；宗庙之祭</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（祖先崇拜的宗庙制：天子七、诸侯五、大夫三、士一，庶人无）；</a:t>
            </a:r>
            <a:r>
              <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祭祀</a:t>
            </a:r>
            <a:r>
              <a:rPr lang="zh-CN" altLang="en-US" sz="24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汉魏以后，以周公为先圣，孔子为先师；唐代尊孔子为先圣，颜回为先师；相见之礼，贵族之间、官员之间、平明之间，依贵贱、高低、长幼</a:t>
            </a:r>
            <a:r>
              <a:rPr lang="zh-CN" altLang="en-US" sz="24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施礼、行礼</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礼节</a:t>
            </a:r>
            <a:endParaRPr lang="zh-CN" altLang="en-US" sz="24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blinds/>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idx="4294967295"/>
          </p:nvPr>
        </p:nvSpPr>
        <p:spPr>
          <a:xfrm>
            <a:off x="362585" y="176530"/>
            <a:ext cx="8467725" cy="1060450"/>
          </a:xfrm>
          <a:solidFill>
            <a:srgbClr val="FFFF00"/>
          </a:solidFill>
        </p:spPr>
        <p:txBody>
          <a:bodyPr vert="horz" wrap="square" lIns="91440" tIns="45720" rIns="91440" bIns="45720" anchor="ctr"/>
          <a:p>
            <a:pPr algn="ctr" eaLnBrk="1" hangingPunct="1"/>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世界观与价值观</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530" name="内容占位符 2"/>
          <p:cNvSpPr>
            <a:spLocks noGrp="1"/>
          </p:cNvSpPr>
          <p:nvPr>
            <p:ph idx="4294967295"/>
          </p:nvPr>
        </p:nvSpPr>
        <p:spPr>
          <a:xfrm>
            <a:off x="301625" y="1212850"/>
            <a:ext cx="8540750" cy="5116830"/>
          </a:xfrm>
          <a:blipFill rotWithShape="1">
            <a:blip r:embed="rId1">
              <a:alphaModFix amt="51000"/>
            </a:blip>
            <a:tile tx="0" ty="0" sx="100000" sy="100000" flip="none" algn="tl"/>
          </a:blipFill>
        </p:spPr>
        <p:txBody>
          <a:bodyPr vert="horz" wrap="square" lIns="91440" tIns="45720" rIns="91440" bIns="45720" anchor="t"/>
          <a:p>
            <a:pPr algn="just">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世界观：</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世界观</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是人们对整个世界，以及人与世界关系的总的看法和根本观点。</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世界观</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建立在一个人对自然、人生、社会和精神的科学的、系统的、丰富的认识基础上，它包括</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自然观、社会观、人生观、价值观、历史观。</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800"/>
              </a:lnSpc>
              <a:spcBef>
                <a:spcPts val="600"/>
              </a:spcBef>
              <a:spcAft>
                <a:spcPts val="6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在一般人那里，这种观点是生活实践的结果，往往是自发形成的。经过思想家进行自觉地概括和总结，并给予理论上的论证之后，成为哲学。</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世界观和方法论是一致的，有怎样的世界观就有怎样的方法论；方法论对世界观也有一定影响。</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价值观：</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价值观</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是指一个人对周围的客观事物（包括人、事、物）的意义、重要性的总评价和总看法。</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一方面表现为价值取向、价值追求，凝结为一定的价值目标；另一方面又表现为价值尺度和准则，</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成为人们评判事物有无价值，或价值大小的标准。价值观一旦确立，便具有相对稳定性</a:t>
            </a:r>
            <a:r>
              <a:rPr lang="zh-CN" altLang="en-US" sz="2400" dirty="0">
                <a:latin typeface="微软雅黑" panose="020B0503020204020204" pitchFamily="34" charset="-122"/>
                <a:ea typeface="微软雅黑" panose="020B0503020204020204" pitchFamily="34" charset="-122"/>
              </a:rPr>
              <a:t>。</a:t>
            </a:r>
            <a:endParaRPr lang="zh-CN" altLang="en-US" sz="2400" b="1" dirty="0">
              <a:solidFill>
                <a:schemeClr val="tx2"/>
              </a:solidFill>
              <a:latin typeface="微软雅黑" panose="020B0503020204020204" pitchFamily="34" charset="-122"/>
              <a:ea typeface="微软雅黑" panose="020B0503020204020204" pitchFamily="34" charset="-122"/>
            </a:endParaRPr>
          </a:p>
        </p:txBody>
      </p:sp>
      <p:sp>
        <p:nvSpPr>
          <p:cNvPr id="22531" name="灯片编号占位符 3"/>
          <p:cNvSpPr txBox="1">
            <a:spLocks noGrp="1"/>
          </p:cNvSpPr>
          <p:nvPr/>
        </p:nvSpPr>
        <p:spPr>
          <a:xfrm>
            <a:off x="6553200" y="6245225"/>
            <a:ext cx="2289175"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en-US" altLang="zh-CN" sz="1400" u="none" dirty="0">
                <a:latin typeface="Arial" panose="020B0604020202020204" pitchFamily="34" charset="0"/>
              </a:rPr>
            </a:fld>
            <a:endParaRPr lang="en-US" altLang="zh-CN" sz="1400" u="none" dirty="0">
              <a:latin typeface="Arial" panose="020B0604020202020204"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idx="4294967295"/>
          </p:nvPr>
        </p:nvSpPr>
        <p:spPr>
          <a:xfrm>
            <a:off x="414655" y="225425"/>
            <a:ext cx="8388350" cy="971550"/>
          </a:xfrm>
          <a:solidFill>
            <a:srgbClr val="FFFF00"/>
          </a:solidFill>
        </p:spPr>
        <p:txBody>
          <a:bodyPr vert="horz" wrap="square" lIns="91440" tIns="45720" rIns="91440" bIns="45720" anchor="ctr"/>
          <a:p>
            <a:pPr algn="ctr" eaLnBrk="1" hangingPunct="1"/>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信仰与宗教</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698" name="内容占位符 2"/>
          <p:cNvSpPr>
            <a:spLocks noGrp="1"/>
          </p:cNvSpPr>
          <p:nvPr>
            <p:ph idx="4294967295"/>
          </p:nvPr>
        </p:nvSpPr>
        <p:spPr>
          <a:xfrm>
            <a:off x="357188" y="1162050"/>
            <a:ext cx="8628062" cy="5167313"/>
          </a:xfrm>
          <a:blipFill rotWithShape="1">
            <a:blip r:embed="rId1">
              <a:alphaModFix amt="51000"/>
            </a:blip>
            <a:tile tx="0" ty="0" sx="100000" sy="100000" flip="none" algn="tl"/>
          </a:blipFill>
        </p:spPr>
        <p:txBody>
          <a:bodyPr vert="horz" wrap="square" lIns="91440" tIns="45720" rIns="91440" bIns="45720" anchor="t"/>
          <a:p>
            <a:pPr algn="just" eaLnBrk="1" hangingPunct="1">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信仰</a:t>
            </a:r>
            <a:r>
              <a:rPr lang="zh-CN" altLang="en-US" sz="2400" dirty="0">
                <a:latin typeface="微软雅黑" panose="020B0503020204020204" pitchFamily="34" charset="-122"/>
                <a:ea typeface="微软雅黑" panose="020B0503020204020204" pitchFamily="34" charset="-122"/>
              </a:rPr>
              <a:t>是人对</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人生观、价值观</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世界观</a:t>
            </a:r>
            <a:r>
              <a:rPr lang="zh-CN" altLang="en-US" sz="2400" dirty="0">
                <a:latin typeface="微软雅黑" panose="020B0503020204020204" pitchFamily="34" charset="-122"/>
                <a:ea typeface="微软雅黑" panose="020B0503020204020204" pitchFamily="34" charset="-122"/>
              </a:rPr>
              <a:t>等的选择和持有，是</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世界观、价值观</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人生观</a:t>
            </a:r>
            <a:r>
              <a:rPr lang="zh-CN" altLang="en-US" sz="2400" dirty="0">
                <a:latin typeface="微软雅黑" panose="020B0503020204020204" pitchFamily="34" charset="-122"/>
                <a:ea typeface="微软雅黑" panose="020B0503020204020204" pitchFamily="34" charset="-122"/>
              </a:rPr>
              <a:t>的</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核</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心价值体系</a:t>
            </a:r>
            <a:r>
              <a:rPr lang="zh-CN" altLang="en-US" sz="2400" dirty="0">
                <a:latin typeface="微软雅黑" panose="020B0503020204020204" pitchFamily="34" charset="-122"/>
                <a:ea typeface="微软雅黑" panose="020B0503020204020204" pitchFamily="34" charset="-122"/>
              </a:rPr>
              <a:t>。它属于一种特殊的社会意识形态和文化现象。信仰与崇拜常联系，但有所不同。</a:t>
            </a:r>
            <a:endParaRPr lang="en-US" altLang="zh-CN" sz="2400" dirty="0">
              <a:latin typeface="微软雅黑" panose="020B0503020204020204" pitchFamily="34" charset="-122"/>
              <a:ea typeface="微软雅黑" panose="020B0503020204020204" pitchFamily="34" charset="-122"/>
            </a:endParaRPr>
          </a:p>
          <a:p>
            <a:pPr algn="just" eaLnBrk="1" hangingPunct="1">
              <a:lnSpc>
                <a:spcPts val="2800"/>
              </a:lnSpc>
              <a:spcBef>
                <a:spcPts val="600"/>
              </a:spcBef>
              <a:spcAft>
                <a:spcPts val="600"/>
              </a:spcAft>
              <a:buFont typeface="Wingdings" panose="05000000000000000000" charset="0"/>
              <a:buChar char="p"/>
            </a:pPr>
            <a:r>
              <a:rPr lang="zh-CN" altLang="en-US" sz="2400" b="1" dirty="0">
                <a:solidFill>
                  <a:srgbClr val="CC0000"/>
                </a:solidFill>
                <a:latin typeface="微软雅黑" panose="020B0503020204020204" pitchFamily="34" charset="-122"/>
                <a:ea typeface="微软雅黑" panose="020B0503020204020204" pitchFamily="34" charset="-122"/>
              </a:rPr>
              <a:t>崇拜</a:t>
            </a:r>
            <a:r>
              <a:rPr lang="zh-CN" altLang="en-US" sz="2400" dirty="0">
                <a:latin typeface="微软雅黑" panose="020B0503020204020204" pitchFamily="34" charset="-122"/>
                <a:ea typeface="微软雅黑" panose="020B0503020204020204" pitchFamily="34" charset="-122"/>
              </a:rPr>
              <a:t>是对于未知的、可能产生巨大正向价值的自然力量或社会力量，将会产生的敬佩心理，且无条件地服从它的驱使。</a:t>
            </a:r>
            <a:endParaRPr lang="en-US" altLang="zh-CN" sz="2400" dirty="0">
              <a:latin typeface="微软雅黑" panose="020B0503020204020204" pitchFamily="34" charset="-122"/>
              <a:ea typeface="微软雅黑" panose="020B0503020204020204" pitchFamily="34" charset="-122"/>
            </a:endParaRPr>
          </a:p>
          <a:p>
            <a:pPr algn="just" eaLnBrk="1" hangingPunct="1">
              <a:lnSpc>
                <a:spcPts val="2800"/>
              </a:lnSpc>
              <a:spcBef>
                <a:spcPts val="600"/>
              </a:spcBef>
              <a:spcAft>
                <a:spcPts val="600"/>
              </a:spcAft>
              <a:buFont typeface="Wingdings" panose="05000000000000000000" charset="0"/>
              <a:buChar char="p"/>
            </a:pPr>
            <a:r>
              <a:rPr lang="zh-CN" altLang="en-US" sz="2400" b="1" dirty="0">
                <a:solidFill>
                  <a:srgbClr val="CC0000"/>
                </a:solidFill>
                <a:latin typeface="微软雅黑" panose="020B0503020204020204" pitchFamily="34" charset="-122"/>
                <a:ea typeface="微软雅黑" panose="020B0503020204020204" pitchFamily="34" charset="-122"/>
              </a:rPr>
              <a:t>信仰</a:t>
            </a:r>
            <a:r>
              <a:rPr lang="zh-CN" altLang="en-US" sz="2400" dirty="0">
                <a:latin typeface="微软雅黑" panose="020B0503020204020204" pitchFamily="34" charset="-122"/>
                <a:ea typeface="微软雅黑" panose="020B0503020204020204" pitchFamily="34" charset="-122"/>
              </a:rPr>
              <a:t>是指对圣贤的主张、主义、或对神的信服和尊崇、对鬼怪妖魔或天然气象的恐惧，并把它奉为自己的行为准则。</a:t>
            </a:r>
            <a:endParaRPr lang="en-US" altLang="zh-CN" sz="2400" dirty="0">
              <a:latin typeface="微软雅黑" panose="020B0503020204020204" pitchFamily="34" charset="-122"/>
              <a:ea typeface="微软雅黑" panose="020B0503020204020204" pitchFamily="34" charset="-122"/>
            </a:endParaRPr>
          </a:p>
          <a:p>
            <a:pPr algn="just" eaLnBrk="1" hangingPunct="1">
              <a:lnSpc>
                <a:spcPts val="2800"/>
              </a:lnSpc>
              <a:spcBef>
                <a:spcPts val="600"/>
              </a:spcBef>
              <a:spcAft>
                <a:spcPts val="600"/>
              </a:spcAft>
              <a:buFont typeface="Wingdings" panose="05000000000000000000" charset="0"/>
              <a:buChar char="p"/>
            </a:pPr>
            <a:r>
              <a:rPr lang="zh-CN" altLang="en-US" sz="2400" b="1" dirty="0">
                <a:solidFill>
                  <a:srgbClr val="CC0000"/>
                </a:solidFill>
                <a:latin typeface="微软雅黑" panose="020B0503020204020204" pitchFamily="34" charset="-122"/>
                <a:ea typeface="微软雅黑" panose="020B0503020204020204" pitchFamily="34" charset="-122"/>
              </a:rPr>
              <a:t>宗教信仰</a:t>
            </a:r>
            <a:r>
              <a:rPr lang="zh-CN" altLang="en-US" sz="2400" dirty="0">
                <a:latin typeface="微软雅黑" panose="020B0503020204020204" pitchFamily="34" charset="-122"/>
                <a:ea typeface="微软雅黑" panose="020B0503020204020204" pitchFamily="34" charset="-122"/>
              </a:rPr>
              <a:t>，是指信奉某种特定宗教的人们，对所信仰的神圣对象（包括特定的教理、教义等），由崇拜认同而产生的坚定不移的信念及全身心的皈依。</a:t>
            </a:r>
            <a:endParaRPr lang="en-US" altLang="zh-CN" sz="2400" dirty="0">
              <a:latin typeface="微软雅黑" panose="020B0503020204020204" pitchFamily="34" charset="-122"/>
              <a:ea typeface="微软雅黑" panose="020B0503020204020204" pitchFamily="34" charset="-122"/>
            </a:endParaRPr>
          </a:p>
          <a:p>
            <a:pPr algn="just" eaLnBrk="1" hangingPunct="1">
              <a:lnSpc>
                <a:spcPts val="2800"/>
              </a:lnSpc>
              <a:spcBef>
                <a:spcPts val="600"/>
              </a:spcBef>
              <a:spcAft>
                <a:spcPts val="6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这种思想信念和全身心的皈依表现和贯穿于特定的宗教仪式和宗教活动中，并用来指导和规范自己在世俗社会中的行为。</a:t>
            </a:r>
            <a:endParaRPr lang="zh-CN" altLang="en-US" sz="2400" dirty="0">
              <a:latin typeface="微软雅黑" panose="020B0503020204020204" pitchFamily="34" charset="-122"/>
              <a:ea typeface="微软雅黑" panose="020B0503020204020204" pitchFamily="34" charset="-122"/>
            </a:endParaRPr>
          </a:p>
        </p:txBody>
      </p:sp>
      <p:sp>
        <p:nvSpPr>
          <p:cNvPr id="29699" name="灯片编号占位符 3"/>
          <p:cNvSpPr txBox="1">
            <a:spLocks noGrp="1"/>
          </p:cNvSpPr>
          <p:nvPr/>
        </p:nvSpPr>
        <p:spPr>
          <a:xfrm>
            <a:off x="6553200" y="6245225"/>
            <a:ext cx="2289175"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en-US" altLang="zh-CN" sz="1400" u="none" dirty="0">
                <a:latin typeface="Arial" panose="020B0604020202020204" pitchFamily="34" charset="0"/>
              </a:rPr>
            </a:fld>
            <a:endParaRPr lang="en-US" altLang="zh-CN" sz="1400" u="none" dirty="0">
              <a:latin typeface="Arial" panose="020B0604020202020204"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Rectangle 2"/>
          <p:cNvSpPr>
            <a:spLocks noGrp="1" noRot="1"/>
          </p:cNvSpPr>
          <p:nvPr>
            <p:ph type="title" idx="4294967295"/>
          </p:nvPr>
        </p:nvSpPr>
        <p:spPr>
          <a:xfrm>
            <a:off x="373380" y="254000"/>
            <a:ext cx="8340725" cy="1092200"/>
          </a:xfrm>
          <a:solidFill>
            <a:srgbClr val="FFFF00"/>
          </a:solidFill>
        </p:spPr>
        <p:txBody>
          <a:bodyPr vert="horz" wrap="square" lIns="91440" tIns="45720" rIns="91440" bIns="45720" anchor="ctr"/>
          <a:p>
            <a:pPr algn="ctr" eaLnBrk="1" hangingPunct="1"/>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西方古代哲人的思想</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722" name="Rectangle 3"/>
          <p:cNvSpPr>
            <a:spLocks noGrp="1" noRot="1"/>
          </p:cNvSpPr>
          <p:nvPr>
            <p:ph type="body" idx="4294967295"/>
          </p:nvPr>
        </p:nvSpPr>
        <p:spPr>
          <a:xfrm>
            <a:off x="426720" y="1464945"/>
            <a:ext cx="8326755" cy="4737100"/>
          </a:xfrm>
          <a:pattFill prst="wdUpDiag">
            <a:fgClr>
              <a:srgbClr val="FFFF00"/>
            </a:fgClr>
            <a:bgClr>
              <a:srgbClr val="FFFFFF"/>
            </a:bgClr>
          </a:pattFill>
        </p:spPr>
        <p:txBody>
          <a:bodyPr vert="horz" wrap="square" lIns="91440" tIns="45720" rIns="91440" bIns="45720" anchor="t"/>
          <a:p>
            <a:pPr algn="just" eaLnBrk="1" hangingPunct="1">
              <a:lnSpc>
                <a:spcPts val="30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古希腊：</a:t>
            </a:r>
            <a:r>
              <a:rPr lang="zh-CN" altLang="en-US" sz="2400" dirty="0">
                <a:latin typeface="微软雅黑" panose="020B0503020204020204" pitchFamily="34" charset="-122"/>
                <a:ea typeface="微软雅黑" panose="020B0503020204020204" pitchFamily="34" charset="-122"/>
              </a:rPr>
              <a:t>自然哲学的兴起，创造了人的理性，理性与现实世界的脱离，走向绝对化；</a:t>
            </a:r>
            <a:endParaRPr lang="zh-CN" altLang="en-US" sz="2400" dirty="0">
              <a:latin typeface="微软雅黑" panose="020B0503020204020204" pitchFamily="34" charset="-122"/>
              <a:ea typeface="微软雅黑" panose="020B0503020204020204" pitchFamily="34" charset="-122"/>
            </a:endParaRPr>
          </a:p>
          <a:p>
            <a:pPr algn="just" eaLnBrk="1" hangingPunct="1">
              <a:lnSpc>
                <a:spcPts val="30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哲学与科学：</a:t>
            </a:r>
            <a:r>
              <a:rPr lang="zh-CN" altLang="en-US" sz="2400" dirty="0">
                <a:latin typeface="微软雅黑" panose="020B0503020204020204" pitchFamily="34" charset="-122"/>
                <a:ea typeface="微软雅黑" panose="020B0503020204020204" pitchFamily="34" charset="-122"/>
              </a:rPr>
              <a:t>在古希腊意思相近；哲学与哲学家：智慧与爱智慧的人；</a:t>
            </a:r>
            <a:endParaRPr lang="zh-CN" altLang="en-US" sz="2400" dirty="0">
              <a:latin typeface="微软雅黑" panose="020B0503020204020204" pitchFamily="34" charset="-122"/>
              <a:ea typeface="微软雅黑" panose="020B0503020204020204" pitchFamily="34" charset="-122"/>
            </a:endParaRPr>
          </a:p>
          <a:p>
            <a:pPr algn="just" eaLnBrk="1" hangingPunct="1">
              <a:lnSpc>
                <a:spcPts val="30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苏格拉底：</a:t>
            </a:r>
            <a:r>
              <a:rPr lang="zh-CN" altLang="en-US" sz="2400" dirty="0">
                <a:latin typeface="微软雅黑" panose="020B0503020204020204" pitchFamily="34" charset="-122"/>
                <a:ea typeface="微软雅黑" panose="020B0503020204020204" pitchFamily="34" charset="-122"/>
              </a:rPr>
              <a:t>美德即知识（</a:t>
            </a:r>
            <a:r>
              <a:rPr lang="zh-CN" altLang="en-US" sz="2400" b="1" dirty="0">
                <a:solidFill>
                  <a:srgbClr val="0070C0"/>
                </a:solidFill>
                <a:latin typeface="微软雅黑" panose="020B0503020204020204" pitchFamily="34" charset="-122"/>
                <a:ea typeface="微软雅黑" panose="020B0503020204020204" pitchFamily="34" charset="-122"/>
              </a:rPr>
              <a:t>工具理性与价值理性的统一</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just" eaLnBrk="1" hangingPunct="1">
              <a:lnSpc>
                <a:spcPts val="3000"/>
              </a:lnSpc>
              <a:spcBef>
                <a:spcPts val="600"/>
              </a:spcBef>
              <a:spcAft>
                <a:spcPts val="600"/>
              </a:spcAft>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rPr>
              <a:t>天文与物理：</a:t>
            </a:r>
            <a:r>
              <a:rPr lang="zh-CN" altLang="en-US" sz="2400" dirty="0">
                <a:latin typeface="微软雅黑" panose="020B0503020204020204" pitchFamily="34" charset="-122"/>
                <a:ea typeface="微软雅黑" panose="020B0503020204020204" pitchFamily="34" charset="-122"/>
              </a:rPr>
              <a:t>地心说、浮力、杠杆</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gn="just" eaLnBrk="1" hangingPunct="1">
              <a:lnSpc>
                <a:spcPts val="3000"/>
              </a:lnSpc>
              <a:spcBef>
                <a:spcPts val="600"/>
              </a:spcBef>
              <a:spcAft>
                <a:spcPts val="600"/>
              </a:spcAft>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rPr>
              <a:t>数学与逻辑：</a:t>
            </a:r>
            <a:r>
              <a:rPr lang="zh-CN" altLang="en-US" sz="2400" dirty="0">
                <a:latin typeface="微软雅黑" panose="020B0503020204020204" pitchFamily="34" charset="-122"/>
                <a:ea typeface="微软雅黑" panose="020B0503020204020204" pitchFamily="34" charset="-122"/>
              </a:rPr>
              <a:t>“数”与“形”以及“形式逻辑（上）</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gn="just" eaLnBrk="1" hangingPunct="1">
              <a:lnSpc>
                <a:spcPts val="30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中世纪欧洲：</a:t>
            </a:r>
            <a:r>
              <a:rPr lang="zh-CN" altLang="en-US" sz="2400" b="1" dirty="0">
                <a:solidFill>
                  <a:srgbClr val="3333CC"/>
                </a:solidFill>
                <a:latin typeface="微软雅黑" panose="020B0503020204020204" pitchFamily="34" charset="-122"/>
                <a:ea typeface="微软雅黑" panose="020B0503020204020204" pitchFamily="34" charset="-122"/>
              </a:rPr>
              <a:t>神学是“哲学的哲学”</a:t>
            </a:r>
            <a:r>
              <a:rPr lang="zh-CN" altLang="en-US" sz="2400" dirty="0">
                <a:latin typeface="微软雅黑" panose="020B0503020204020204" pitchFamily="34" charset="-122"/>
                <a:ea typeface="微软雅黑" panose="020B0503020204020204" pitchFamily="34" charset="-122"/>
              </a:rPr>
              <a:t>，理性服从信仰；</a:t>
            </a:r>
            <a:endParaRPr lang="zh-CN" altLang="en-US" sz="2400" dirty="0">
              <a:latin typeface="微软雅黑" panose="020B0503020204020204" pitchFamily="34" charset="-122"/>
              <a:ea typeface="微软雅黑" panose="020B0503020204020204" pitchFamily="34" charset="-122"/>
            </a:endParaRPr>
          </a:p>
          <a:p>
            <a:pPr algn="just" eaLnBrk="1" hangingPunct="1">
              <a:lnSpc>
                <a:spcPts val="30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文艺复兴</a:t>
            </a:r>
            <a:r>
              <a:rPr lang="zh-CN" altLang="en-US" sz="2400" dirty="0">
                <a:latin typeface="微软雅黑" panose="020B0503020204020204" pitchFamily="34" charset="-122"/>
                <a:ea typeface="微软雅黑" panose="020B0503020204020204" pitchFamily="34" charset="-122"/>
              </a:rPr>
              <a:t>以后：</a:t>
            </a:r>
            <a:r>
              <a:rPr lang="zh-CN" altLang="en-US" sz="2400" b="1" dirty="0">
                <a:solidFill>
                  <a:srgbClr val="3333CC"/>
                </a:solidFill>
                <a:latin typeface="微软雅黑" panose="020B0503020204020204" pitchFamily="34" charset="-122"/>
                <a:ea typeface="微软雅黑" panose="020B0503020204020204" pitchFamily="34" charset="-122"/>
              </a:rPr>
              <a:t>哲学成为</a:t>
            </a:r>
            <a:r>
              <a:rPr lang="zh-CN" altLang="en-US" sz="2400" b="1" dirty="0">
                <a:solidFill>
                  <a:srgbClr val="3333CC"/>
                </a:solidFill>
                <a:latin typeface="微软雅黑" panose="020B0503020204020204" pitchFamily="34" charset="-122"/>
                <a:ea typeface="微软雅黑" panose="020B0503020204020204" pitchFamily="34" charset="-122"/>
              </a:rPr>
              <a:t>“科学的科学”</a:t>
            </a:r>
            <a:r>
              <a:rPr lang="zh-CN" altLang="en-US" sz="2400" dirty="0">
                <a:latin typeface="微软雅黑" panose="020B0503020204020204" pitchFamily="34" charset="-122"/>
                <a:ea typeface="微软雅黑" panose="020B0503020204020204" pitchFamily="34" charset="-122"/>
              </a:rPr>
              <a:t>，是科学方法。</a:t>
            </a:r>
            <a:endParaRPr lang="zh-CN" altLang="en-US" sz="2400" dirty="0">
              <a:latin typeface="微软雅黑" panose="020B0503020204020204" pitchFamily="34" charset="-122"/>
              <a:ea typeface="微软雅黑" panose="020B0503020204020204" pitchFamily="34" charset="-122"/>
            </a:endParaRPr>
          </a:p>
        </p:txBody>
      </p:sp>
      <p:sp>
        <p:nvSpPr>
          <p:cNvPr id="30723" name="灯片编号占位符 3"/>
          <p:cNvSpPr txBox="1">
            <a:spLocks noGrp="1"/>
          </p:cNvSpPr>
          <p:nvPr/>
        </p:nvSpPr>
        <p:spPr>
          <a:xfrm>
            <a:off x="6553200" y="6245225"/>
            <a:ext cx="2289175"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en-US" altLang="zh-CN" sz="1400" u="none" dirty="0">
                <a:latin typeface="Arial" panose="020B0604020202020204" pitchFamily="34" charset="0"/>
              </a:rPr>
            </a:fld>
            <a:endParaRPr lang="en-US" altLang="zh-CN" sz="1400" u="none" dirty="0">
              <a:latin typeface="Arial" panose="020B0604020202020204" pitchFamily="34"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idx="4294967295"/>
          </p:nvPr>
        </p:nvSpPr>
        <p:spPr>
          <a:xfrm>
            <a:off x="393700" y="236855"/>
            <a:ext cx="8415655" cy="887095"/>
          </a:xfrm>
          <a:solidFill>
            <a:srgbClr val="FFFF00"/>
          </a:solidFill>
        </p:spPr>
        <p:txBody>
          <a:bodyPr vert="horz" wrap="square" lIns="91440" tIns="45720" rIns="91440" bIns="45720" anchor="ctr"/>
          <a:p>
            <a:pPr algn="ctr" eaLnBrk="1" hangingPunct="1"/>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西方</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智慧与理性</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626" name="内容占位符 2"/>
          <p:cNvSpPr>
            <a:spLocks noGrp="1"/>
          </p:cNvSpPr>
          <p:nvPr>
            <p:ph idx="4294967295"/>
          </p:nvPr>
        </p:nvSpPr>
        <p:spPr>
          <a:xfrm>
            <a:off x="393700" y="1195705"/>
            <a:ext cx="8540750" cy="5108575"/>
          </a:xfrm>
          <a:blipFill rotWithShape="1">
            <a:blip r:embed="rId1">
              <a:alphaModFix amt="51000"/>
            </a:blip>
            <a:tile tx="0" ty="0" sx="100000" sy="100000" flip="none" algn="tl"/>
          </a:blipFill>
        </p:spPr>
        <p:txBody>
          <a:bodyPr vert="horz" wrap="square" lIns="91440" tIns="45720" rIns="91440" bIns="45720" anchor="t"/>
          <a:p>
            <a:pPr algn="just" eaLnBrk="1" hangingPunct="1">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古希腊</a:t>
            </a:r>
            <a:r>
              <a:rPr lang="zh-CN" altLang="en-US" sz="2400" dirty="0">
                <a:latin typeface="微软雅黑" panose="020B0503020204020204" pitchFamily="34" charset="-122"/>
                <a:ea typeface="微软雅黑" panose="020B0503020204020204" pitchFamily="34" charset="-122"/>
              </a:rPr>
              <a:t>贡献给世界的，有奥林匹亚山上的众神和英雄们的浪漫故事，有</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希波战争</a:t>
            </a:r>
            <a:r>
              <a:rPr lang="zh-CN" altLang="en-US" sz="2400" dirty="0">
                <a:latin typeface="微软雅黑" panose="020B0503020204020204" pitchFamily="34" charset="-122"/>
                <a:ea typeface="微软雅黑" panose="020B0503020204020204" pitchFamily="34" charset="-122"/>
              </a:rPr>
              <a:t>中爱国者奔跑</a:t>
            </a:r>
            <a:r>
              <a:rPr lang="en-US" altLang="zh-CN" sz="2400" dirty="0">
                <a:latin typeface="微软雅黑" panose="020B0503020204020204" pitchFamily="34" charset="-122"/>
                <a:ea typeface="微软雅黑" panose="020B0503020204020204" pitchFamily="34" charset="-122"/>
              </a:rPr>
              <a:t>42195</a:t>
            </a:r>
            <a:r>
              <a:rPr lang="zh-CN" altLang="en-US" sz="2400" dirty="0">
                <a:latin typeface="微软雅黑" panose="020B0503020204020204" pitchFamily="34" charset="-122"/>
                <a:ea typeface="微软雅黑" panose="020B0503020204020204" pitchFamily="34" charset="-122"/>
              </a:rPr>
              <a:t>米的马拉松精神，还有“更高更快更强”的奥林匹克精神，以及雅典大剧场的戏剧，和宙斯神像的雕塑等人类杰作。</a:t>
            </a:r>
            <a:endParaRPr lang="en-US" altLang="zh-CN" sz="2400" dirty="0">
              <a:latin typeface="微软雅黑" panose="020B0503020204020204" pitchFamily="34" charset="-122"/>
              <a:ea typeface="微软雅黑" panose="020B0503020204020204" pitchFamily="34" charset="-122"/>
            </a:endParaRPr>
          </a:p>
          <a:p>
            <a:pPr algn="just" eaLnBrk="1" hangingPunct="1">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古希腊文化</a:t>
            </a:r>
            <a:r>
              <a:rPr lang="zh-CN" altLang="en-US" sz="2400" dirty="0">
                <a:latin typeface="微软雅黑" panose="020B0503020204020204" pitchFamily="34" charset="-122"/>
                <a:ea typeface="微软雅黑" panose="020B0503020204020204" pitchFamily="34" charset="-122"/>
              </a:rPr>
              <a:t>的精髓是</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理性主义</a:t>
            </a:r>
            <a:r>
              <a:rPr lang="zh-CN" altLang="en-US" sz="2400" dirty="0">
                <a:latin typeface="微软雅黑" panose="020B0503020204020204" pitchFamily="34" charset="-122"/>
                <a:ea typeface="微软雅黑" panose="020B0503020204020204" pitchFamily="34" charset="-122"/>
              </a:rPr>
              <a:t>。博大的古希腊理性主义才是这个爱琴海和亚得里亚海的国度给我们的最高贡献。他体现在古希腊文化和艺术具有的丰富多彩、雄大活泼、天真烂漫的特征中，表明了他们</a:t>
            </a:r>
            <a:r>
              <a:rPr lang="zh-CN" altLang="en-US" sz="2400" b="1" dirty="0">
                <a:solidFill>
                  <a:srgbClr val="C00000"/>
                </a:solidFill>
                <a:latin typeface="微软雅黑" panose="020B0503020204020204" pitchFamily="34" charset="-122"/>
                <a:ea typeface="微软雅黑" panose="020B0503020204020204" pitchFamily="34" charset="-122"/>
              </a:rPr>
              <a:t>热爱智慧</a:t>
            </a:r>
            <a:r>
              <a:rPr lang="zh-CN" altLang="en-US" sz="2400" dirty="0">
                <a:latin typeface="微软雅黑" panose="020B0503020204020204" pitchFamily="34" charset="-122"/>
                <a:ea typeface="微软雅黑" panose="020B0503020204020204" pitchFamily="34" charset="-122"/>
              </a:rPr>
              <a:t>的精神</a:t>
            </a:r>
            <a:endParaRPr lang="en-US" altLang="zh-CN" sz="2400" dirty="0">
              <a:latin typeface="微软雅黑" panose="020B0503020204020204" pitchFamily="34" charset="-122"/>
              <a:ea typeface="微软雅黑" panose="020B0503020204020204" pitchFamily="34" charset="-122"/>
            </a:endParaRPr>
          </a:p>
          <a:p>
            <a:pPr algn="just" eaLnBrk="1" hangingPunct="1">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古希腊的理性主义，既在哲学上宣告神学宇宙观的结束，又引领了自然科学的突破；</a:t>
            </a:r>
            <a:r>
              <a:rPr lang="zh-CN" altLang="en-US" sz="2400" dirty="0">
                <a:latin typeface="微软雅黑" panose="020B0503020204020204" pitchFamily="34" charset="-122"/>
                <a:ea typeface="微软雅黑" panose="020B0503020204020204" pitchFamily="34" charset="-122"/>
              </a:rPr>
              <a:t>即体现在古希腊人自由奔放、富于想象力、崇尚智慧和力量的民族性格、又体现在古希腊人追求现世生命价值、注重个人地位和个人尊严的文化价值观念上。</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理性和信仰，</a:t>
            </a:r>
            <a:r>
              <a:rPr lang="zh-CN" altLang="en-US" sz="2400" dirty="0">
                <a:latin typeface="微软雅黑" panose="020B0503020204020204" pitchFamily="34" charset="-122"/>
                <a:ea typeface="微软雅黑" panose="020B0503020204020204" pitchFamily="34" charset="-122"/>
              </a:rPr>
              <a:t>西方文明中互相争斗又促进生长的两面。</a:t>
            </a:r>
            <a:endParaRPr lang="en-US" altLang="zh-CN" sz="2400" dirty="0">
              <a:latin typeface="微软雅黑" panose="020B0503020204020204" pitchFamily="34" charset="-122"/>
              <a:ea typeface="微软雅黑" panose="020B0503020204020204" pitchFamily="34" charset="-122"/>
            </a:endParaRPr>
          </a:p>
        </p:txBody>
      </p:sp>
      <p:sp>
        <p:nvSpPr>
          <p:cNvPr id="26627" name="灯片编号占位符 3"/>
          <p:cNvSpPr txBox="1">
            <a:spLocks noGrp="1"/>
          </p:cNvSpPr>
          <p:nvPr/>
        </p:nvSpPr>
        <p:spPr>
          <a:xfrm>
            <a:off x="6553200" y="6245225"/>
            <a:ext cx="2289175"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en-US" altLang="zh-CN" sz="1400" u="none" dirty="0">
                <a:latin typeface="Arial" panose="020B0604020202020204" pitchFamily="34" charset="0"/>
              </a:rPr>
            </a:fld>
            <a:endParaRPr lang="en-US" altLang="zh-CN" sz="1400" u="none" dirty="0">
              <a:latin typeface="Arial" panose="020B0604020202020204" pitchFamily="3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9.png"/>
          <p:cNvPicPr>
            <a:picLocks noChangeAspect="1"/>
          </p:cNvPicPr>
          <p:nvPr/>
        </p:nvPicPr>
        <p:blipFill>
          <a:blip r:embed="rId1"/>
          <a:srcRect l="57813" t="22914" r="32030" b="65627"/>
          <a:stretch>
            <a:fillRect/>
          </a:stretch>
        </p:blipFill>
        <p:spPr>
          <a:xfrm>
            <a:off x="7956550" y="0"/>
            <a:ext cx="928688" cy="785813"/>
          </a:xfrm>
          <a:prstGeom prst="rect">
            <a:avLst/>
          </a:prstGeom>
          <a:noFill/>
          <a:ln w="9525">
            <a:noFill/>
          </a:ln>
        </p:spPr>
      </p:pic>
      <p:pic>
        <p:nvPicPr>
          <p:cNvPr id="4" name="图片 3" descr="10.png"/>
          <p:cNvPicPr>
            <a:picLocks noChangeAspect="1"/>
          </p:cNvPicPr>
          <p:nvPr/>
        </p:nvPicPr>
        <p:blipFill>
          <a:blip r:embed="rId2"/>
          <a:srcRect l="29684" t="44791" r="58595" b="44791"/>
          <a:stretch>
            <a:fillRect/>
          </a:stretch>
        </p:blipFill>
        <p:spPr>
          <a:xfrm>
            <a:off x="395288" y="304800"/>
            <a:ext cx="1071562" cy="714375"/>
          </a:xfrm>
          <a:prstGeom prst="rect">
            <a:avLst/>
          </a:prstGeom>
          <a:noFill/>
          <a:ln w="9525">
            <a:noFill/>
          </a:ln>
        </p:spPr>
      </p:pic>
      <p:sp>
        <p:nvSpPr>
          <p:cNvPr id="51203" name="标题 4"/>
          <p:cNvSpPr>
            <a:spLocks noGrp="1"/>
          </p:cNvSpPr>
          <p:nvPr>
            <p:ph type="title"/>
          </p:nvPr>
        </p:nvSpPr>
        <p:spPr>
          <a:xfrm>
            <a:off x="396240" y="176530"/>
            <a:ext cx="8290560" cy="997585"/>
          </a:xfrm>
          <a:solidFill>
            <a:srgbClr val="FFFF00"/>
          </a:solidFill>
        </p:spPr>
        <p:txBody>
          <a:bodyPr vert="horz" wrap="square" lIns="91440" tIns="45720" rIns="91440" bIns="45720" anchor="b"/>
          <a:p>
            <a:pPr algn="ctr"/>
            <a:r>
              <a:rPr lang="zh-CN" altLang="en-US"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西方文明的特点</a:t>
            </a:r>
            <a:endParaRPr lang="zh-CN" altLang="en-US" sz="4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6085" name="内容占位符 5"/>
          <p:cNvSpPr>
            <a:spLocks noGrp="1"/>
          </p:cNvSpPr>
          <p:nvPr>
            <p:ph idx="1"/>
          </p:nvPr>
        </p:nvSpPr>
        <p:spPr>
          <a:xfrm>
            <a:off x="457835" y="1279525"/>
            <a:ext cx="8229600" cy="5215255"/>
          </a:xfrm>
          <a:pattFill prst="ltHorz">
            <a:fgClr>
              <a:srgbClr val="CC9900"/>
            </a:fgClr>
            <a:bgClr>
              <a:srgbClr val="FFFFFF"/>
            </a:bgClr>
          </a:pattFill>
        </p:spPr>
        <p:txBody>
          <a:bodyPr vert="horz" wrap="square" lIns="91440" tIns="45720" rIns="91440" bIns="45720" numCol="1" anchor="t" anchorCtr="0" compatLnSpc="1"/>
          <a:lstStyle/>
          <a:p>
            <a:pPr marR="0" lvl="0" algn="just" defTabSz="914400" rtl="0" eaLnBrk="0" fontAlgn="base" latinLnBrk="0" hangingPunct="0">
              <a:lnSpc>
                <a:spcPct val="110000"/>
              </a:lnSpc>
              <a:spcBef>
                <a:spcPts val="600"/>
              </a:spcBef>
              <a:spcAft>
                <a:spcPts val="0"/>
              </a:spcAft>
              <a:buSzTx/>
              <a:buFont typeface="Wingdings" panose="05000000000000000000" charset="0"/>
              <a:buChar char="p"/>
              <a:defRPr/>
            </a:pP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强调竞争、忽视和谐：</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游牧民族当水草条件不适合他们继续牧业生产时，就会重新寻找新的牧场。因此在生产过程中不大考虑生产活动对自然环境带来的影响，也不太关注生产活动与自然规律之间的关系。</a:t>
            </a:r>
            <a:endPar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R="0" lvl="0" algn="just" defTabSz="914400" rtl="0" eaLnBrk="0" fontAlgn="base" latinLnBrk="0" hangingPunct="0">
              <a:lnSpc>
                <a:spcPct val="110000"/>
              </a:lnSpc>
              <a:spcBef>
                <a:spcPts val="600"/>
              </a:spcBef>
              <a:spcAft>
                <a:spcPts val="0"/>
              </a:spcAft>
              <a:buSzTx/>
              <a:buFont typeface="Wingdings" panose="05000000000000000000" charset="0"/>
              <a:buChar char="p"/>
              <a:defRPr/>
            </a:pP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改造自然</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在西方文化传统中，更加注重视技术和工具的发展，更倾向于通过使用技术和工具来改造自然。在</a:t>
            </a:r>
            <a:r>
              <a:rPr kumimoji="0" lang="zh-CN" altLang="en-US" sz="2400" b="1" i="0" u="none" strike="noStrike" kern="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cs typeface="+mn-cs"/>
              </a:rPr>
              <a:t>科学知识</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为主导的时</a:t>
            </a:r>
            <a:r>
              <a:rPr lang="zh-CN" altLang="en-US" sz="2400" noProof="0" dirty="0" smtClean="0">
                <a:ln>
                  <a:noFill/>
                </a:ln>
                <a:effectLst/>
                <a:uLnTx/>
                <a:uFillTx/>
                <a:latin typeface="微软雅黑" panose="020B0503020204020204" pitchFamily="34" charset="-122"/>
                <a:ea typeface="微软雅黑" panose="020B0503020204020204" pitchFamily="34" charset="-122"/>
                <a:sym typeface="+mn-ea"/>
              </a:rPr>
              <a:t>代</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，在</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工业文明发展过程中，往往伴随着对自然资源的掠夺性开采和对环境的肆意破坏。</a:t>
            </a:r>
            <a:endPar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R="0" lvl="0" algn="just" defTabSz="914400" rtl="0" eaLnBrk="0" fontAlgn="base" latinLnBrk="0" hangingPunct="0">
              <a:lnSpc>
                <a:spcPct val="110000"/>
              </a:lnSpc>
              <a:spcBef>
                <a:spcPts val="600"/>
              </a:spcBef>
              <a:spcAft>
                <a:spcPts val="0"/>
              </a:spcAft>
              <a:buSzTx/>
              <a:buFont typeface="Wingdings" panose="05000000000000000000" charset="0"/>
              <a:buChar char="p"/>
              <a:defRPr/>
            </a:pP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崇尚力量：</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在这种环境下产生的文化和文明，是具有一定侵略性和破坏性的。为了获得某些特殊的生活资料，如粮食、茶叶和铁器，乃至其他的财富等，他们会向农耕文明进攻、向邻居开战，也会向自然掠夺。</a:t>
            </a:r>
            <a:endPar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1205" name="灯片编号占位符 5"/>
          <p:cNvSpPr>
            <a:spLocks noGrp="1"/>
          </p:cNvSpPr>
          <p:nvPr>
            <p:ph type="sldNum" sz="quarter" idx="12"/>
          </p:nvPr>
        </p:nvSpPr>
        <p:spPr/>
        <p:txBody>
          <a:bodyPr vert="horz" wrap="square" lIns="91440" tIns="45720" rIns="91440" bIns="45720" anchor="t"/>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buClr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strVal val="#ppt_w*0.7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animEffect transition="in" filter="fade">
                                      <p:cBhvr>
                                        <p:cTn id="9" dur="500"/>
                                        <p:tgtEl>
                                          <p:spTgt spid="3"/>
                                        </p:tgtEl>
                                      </p:cBhvr>
                                    </p:animEffect>
                                  </p:childTnLst>
                                </p:cTn>
                              </p:par>
                              <p:par>
                                <p:cTn id="10" presetID="55"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strVal val="#ppt_w*0.70"/>
                                          </p:val>
                                        </p:tav>
                                        <p:tav tm="100000">
                                          <p:val>
                                            <p:strVal val="#ppt_w"/>
                                          </p:val>
                                        </p:tav>
                                      </p:tavLst>
                                    </p:anim>
                                    <p:anim calcmode="lin" valueType="num">
                                      <p:cBhvr>
                                        <p:cTn id="13" dur="500" fill="hold"/>
                                        <p:tgtEl>
                                          <p:spTgt spid="4"/>
                                        </p:tgtEl>
                                        <p:attrNameLst>
                                          <p:attrName>ppt_h</p:attrName>
                                        </p:attrNameLst>
                                      </p:cBhvr>
                                      <p:tavLst>
                                        <p:tav tm="0">
                                          <p:val>
                                            <p:strVal val="#ppt_h"/>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1B6BA34-88BB-4B73-8A2E-9796880AE0A9}" type="datetime11">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7586" name="灯片编号占位符 5"/>
          <p:cNvSpPr>
            <a:spLocks noGrp="1"/>
          </p:cNvSpPr>
          <p:nvPr>
            <p:ph type="sldNum" sz="quarter" idx="12"/>
          </p:nvPr>
        </p:nvSpPr>
        <p:spPr/>
        <p:txBody>
          <a:bodyPr wrap="square" lIns="91440" tIns="45720" rIns="91440" bIns="45720" anchor="b"/>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pPr>
            <a:fld id="{9A0DB2DC-4C9A-4742-B13C-FB6460FD3503}" type="slidenum">
              <a:rPr lang="en-US" altLang="zh-CN" sz="1200" u="none" dirty="0">
                <a:latin typeface="Garamond" panose="02020404030301010803" pitchFamily="18" charset="0"/>
              </a:rPr>
            </a:fld>
            <a:endParaRPr lang="en-US" altLang="zh-CN" sz="1200" u="none" dirty="0">
              <a:latin typeface="Garamond" panose="02020404030301010803" pitchFamily="18" charset="0"/>
            </a:endParaRPr>
          </a:p>
        </p:txBody>
      </p:sp>
      <p:sp>
        <p:nvSpPr>
          <p:cNvPr id="172034" name="Rectangle 2"/>
          <p:cNvSpPr>
            <a:spLocks noGrp="1" noChangeArrowheads="1"/>
          </p:cNvSpPr>
          <p:nvPr>
            <p:ph type="title"/>
          </p:nvPr>
        </p:nvSpPr>
        <p:spPr>
          <a:xfrm>
            <a:off x="395288" y="277813"/>
            <a:ext cx="8320088" cy="823913"/>
          </a:xfrm>
          <a:solidFill>
            <a:srgbClr val="FFCC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400" b="1" i="0" u="none" strike="noStrike" kern="0" cap="none" spc="0" normalizeH="0" baseline="0" noProof="0" dirty="0" smtClean="0">
                <a:ln>
                  <a:noFill/>
                </a:ln>
                <a:solidFill>
                  <a:schemeClr val="tx2"/>
                </a:solidFill>
                <a:effectLst/>
                <a:uLnTx/>
                <a:uFillTx/>
                <a:latin typeface="+mj-lt"/>
                <a:ea typeface="+mj-ea"/>
                <a:cs typeface="+mj-cs"/>
              </a:rPr>
              <a:t>            </a:t>
            </a:r>
            <a:r>
              <a:rPr kumimoji="0" lang="zh-CN" altLang="en-US" sz="4800" b="1" i="0" u="none" strike="noStrike" kern="0" cap="none" spc="0" normalizeH="0" baseline="0"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古代中国与西方区别</a:t>
            </a:r>
            <a:endParaRPr kumimoji="0" lang="zh-CN" altLang="en-US" sz="4800" b="1" i="0" u="none" strike="noStrike" kern="0" cap="none" spc="0" normalizeH="0" baseline="0"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p:txBody>
      </p:sp>
      <p:sp>
        <p:nvSpPr>
          <p:cNvPr id="172035" name="Rectangle 3"/>
          <p:cNvSpPr>
            <a:spLocks noGrp="1"/>
          </p:cNvSpPr>
          <p:nvPr>
            <p:ph idx="1"/>
          </p:nvPr>
        </p:nvSpPr>
        <p:spPr>
          <a:xfrm>
            <a:off x="395288" y="1223963"/>
            <a:ext cx="8424862" cy="5084762"/>
          </a:xfrm>
          <a:solidFill>
            <a:srgbClr val="FFFF99"/>
          </a:solidFill>
        </p:spPr>
        <p:txBody>
          <a:bodyPr vert="horz" wrap="square" lIns="91440" tIns="45720" rIns="91440" bIns="45720" anchor="t"/>
          <a:p>
            <a:pPr eaLnBrk="1" hangingPunct="1">
              <a:spcBef>
                <a:spcPts val="1000"/>
              </a:spcBef>
              <a:buFont typeface="Wingdings" panose="05000000000000000000" charset="0"/>
              <a:buChar char="p"/>
            </a:pPr>
            <a:r>
              <a:rPr lang="zh-CN" altLang="en-US" sz="2600" b="1" dirty="0">
                <a:solidFill>
                  <a:srgbClr val="3333CC"/>
                </a:solidFill>
                <a:latin typeface="微软雅黑" panose="020B0503020204020204" pitchFamily="34" charset="-122"/>
                <a:ea typeface="微软雅黑" panose="020B0503020204020204" pitchFamily="34" charset="-122"/>
              </a:rPr>
              <a:t>中国古代为什么科学不发达？</a:t>
            </a:r>
            <a:r>
              <a:rPr lang="zh-CN" altLang="en-US" sz="2600" b="1" dirty="0">
                <a:latin typeface="微软雅黑" panose="020B0503020204020204" pitchFamily="34" charset="-122"/>
                <a:ea typeface="微软雅黑" panose="020B0503020204020204" pitchFamily="34" charset="-122"/>
              </a:rPr>
              <a:t>因为宗教不发达，缺乏反宗教的强大势力。</a:t>
            </a:r>
            <a:endParaRPr lang="zh-CN" altLang="en-US" sz="2600" b="1" dirty="0">
              <a:latin typeface="微软雅黑" panose="020B0503020204020204" pitchFamily="34" charset="-122"/>
              <a:ea typeface="微软雅黑" panose="020B0503020204020204" pitchFamily="34" charset="-122"/>
            </a:endParaRPr>
          </a:p>
          <a:p>
            <a:pPr eaLnBrk="1" hangingPunct="1">
              <a:spcBef>
                <a:spcPts val="1000"/>
              </a:spcBef>
              <a:buFont typeface="Wingdings" panose="05000000000000000000" charset="0"/>
              <a:buChar char="p"/>
            </a:pPr>
            <a:r>
              <a:rPr lang="zh-CN" altLang="en-US" sz="2600" b="1" dirty="0">
                <a:solidFill>
                  <a:srgbClr val="3333CC"/>
                </a:solidFill>
                <a:latin typeface="微软雅黑" panose="020B0503020204020204" pitchFamily="34" charset="-122"/>
                <a:ea typeface="微软雅黑" panose="020B0503020204020204" pitchFamily="34" charset="-122"/>
              </a:rPr>
              <a:t>为什么艺术体育不发达？</a:t>
            </a:r>
            <a:r>
              <a:rPr lang="zh-CN" altLang="en-US" sz="2600" b="1" dirty="0">
                <a:latin typeface="微软雅黑" panose="020B0503020204020204" pitchFamily="34" charset="-122"/>
                <a:ea typeface="微软雅黑" panose="020B0503020204020204" pitchFamily="34" charset="-122"/>
              </a:rPr>
              <a:t>因为没有强烈的享乐主义殖民主义观念。</a:t>
            </a:r>
            <a:endParaRPr lang="zh-CN" altLang="en-US" sz="2600" b="1" dirty="0">
              <a:latin typeface="微软雅黑" panose="020B0503020204020204" pitchFamily="34" charset="-122"/>
              <a:ea typeface="微软雅黑" panose="020B0503020204020204" pitchFamily="34" charset="-122"/>
            </a:endParaRPr>
          </a:p>
          <a:p>
            <a:pPr eaLnBrk="1" hangingPunct="1">
              <a:spcBef>
                <a:spcPts val="1000"/>
              </a:spcBef>
              <a:buFont typeface="Wingdings" panose="05000000000000000000" charset="0"/>
              <a:buChar char="p"/>
            </a:pPr>
            <a:r>
              <a:rPr lang="zh-CN" altLang="en-US" sz="2600" b="1" dirty="0">
                <a:latin typeface="微软雅黑" panose="020B0503020204020204" pitchFamily="34" charset="-122"/>
                <a:ea typeface="微软雅黑" panose="020B0503020204020204" pitchFamily="34" charset="-122"/>
              </a:rPr>
              <a:t>古希腊的历史，反映出</a:t>
            </a:r>
            <a:r>
              <a:rPr lang="zh-CN" altLang="en-US" sz="2600" b="1" dirty="0">
                <a:solidFill>
                  <a:srgbClr val="3333CC"/>
                </a:solidFill>
                <a:latin typeface="微软雅黑" panose="020B0503020204020204" pitchFamily="34" charset="-122"/>
                <a:ea typeface="微软雅黑" panose="020B0503020204020204" pitchFamily="34" charset="-122"/>
              </a:rPr>
              <a:t>科学与道德之间的不和谐。</a:t>
            </a:r>
            <a:r>
              <a:rPr lang="zh-CN" altLang="en-US" sz="2600" b="1" dirty="0">
                <a:latin typeface="微软雅黑" panose="020B0503020204020204" pitchFamily="34" charset="-122"/>
                <a:ea typeface="微软雅黑" panose="020B0503020204020204" pitchFamily="34" charset="-122"/>
              </a:rPr>
              <a:t>它的哲学和科学很活跃，但是</a:t>
            </a:r>
            <a:r>
              <a:rPr lang="zh-CN" altLang="en-US" sz="2600" b="1" dirty="0">
                <a:solidFill>
                  <a:srgbClr val="3333CC"/>
                </a:solidFill>
                <a:latin typeface="微软雅黑" panose="020B0503020204020204" pitchFamily="34" charset="-122"/>
                <a:ea typeface="微软雅黑" panose="020B0503020204020204" pitchFamily="34" charset="-122"/>
              </a:rPr>
              <a:t>缺乏像孔子这类的社会学家、农业文化系统的道德和社会行为准则</a:t>
            </a:r>
            <a:r>
              <a:rPr lang="zh-CN" altLang="en-US" sz="2600" b="1" dirty="0">
                <a:latin typeface="微软雅黑" panose="020B0503020204020204" pitchFamily="34" charset="-122"/>
                <a:ea typeface="微软雅黑" panose="020B0503020204020204" pitchFamily="34" charset="-122"/>
              </a:rPr>
              <a:t>，因此中国农业社会是世界上最稳定最发达的。</a:t>
            </a:r>
            <a:endParaRPr lang="en-US" altLang="zh-CN" sz="2600" b="1" dirty="0">
              <a:latin typeface="微软雅黑" panose="020B0503020204020204" pitchFamily="34" charset="-122"/>
              <a:ea typeface="微软雅黑" panose="020B0503020204020204" pitchFamily="34" charset="-122"/>
            </a:endParaRPr>
          </a:p>
          <a:p>
            <a:pPr eaLnBrk="1" hangingPunct="1">
              <a:spcBef>
                <a:spcPts val="1000"/>
              </a:spcBef>
              <a:buFont typeface="Wingdings" panose="05000000000000000000" charset="0"/>
              <a:buChar char="p"/>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孔子学说</a:t>
            </a:r>
            <a:r>
              <a:rPr lang="zh-CN" altLang="en-US" sz="2600" b="1" i="1" u="sng" dirty="0">
                <a:solidFill>
                  <a:srgbClr val="FF0000"/>
                </a:solidFill>
                <a:latin typeface="微软雅黑" panose="020B0503020204020204" pitchFamily="34" charset="-122"/>
                <a:ea typeface="微软雅黑" panose="020B0503020204020204" pitchFamily="34" charset="-122"/>
              </a:rPr>
              <a:t>以社会稳定作为核心价值观念</a:t>
            </a:r>
            <a:r>
              <a:rPr lang="zh-CN" altLang="en-US" sz="2600" b="1" u="sng" dirty="0">
                <a:solidFill>
                  <a:srgbClr val="FF0000"/>
                </a:solidFill>
                <a:latin typeface="微软雅黑" panose="020B0503020204020204" pitchFamily="34" charset="-122"/>
                <a:ea typeface="微软雅黑" panose="020B0503020204020204" pitchFamily="34" charset="-122"/>
              </a:rPr>
              <a:t>，</a:t>
            </a:r>
            <a:r>
              <a:rPr lang="zh-CN" altLang="en-US" sz="2600" b="1" i="1" u="sng" dirty="0">
                <a:solidFill>
                  <a:srgbClr val="FF0000"/>
                </a:solidFill>
                <a:latin typeface="微软雅黑" panose="020B0503020204020204" pitchFamily="34" charset="-122"/>
                <a:ea typeface="微软雅黑" panose="020B0503020204020204" pitchFamily="34" charset="-122"/>
              </a:rPr>
              <a:t>以家庭情感为核心</a:t>
            </a:r>
            <a:r>
              <a:rPr lang="zh-CN" altLang="en-US" sz="2600" b="1" u="sng" dirty="0">
                <a:solidFill>
                  <a:srgbClr val="FF0000"/>
                </a:solidFill>
                <a:latin typeface="微软雅黑" panose="020B0503020204020204" pitchFamily="34" charset="-122"/>
                <a:ea typeface="微软雅黑" panose="020B0503020204020204" pitchFamily="34" charset="-122"/>
              </a:rPr>
              <a:t>，</a:t>
            </a:r>
            <a:r>
              <a:rPr lang="zh-CN" altLang="en-US" sz="2600" b="1" dirty="0">
                <a:solidFill>
                  <a:srgbClr val="FF0000"/>
                </a:solidFill>
                <a:latin typeface="微软雅黑" panose="020B0503020204020204" pitchFamily="34" charset="-122"/>
                <a:ea typeface="微软雅黑" panose="020B0503020204020204" pitchFamily="34" charset="-122"/>
              </a:rPr>
              <a:t>在人类历史上建立了世俗的较完整的道德和行为标准体系，</a:t>
            </a:r>
            <a:r>
              <a:rPr lang="zh-CN" altLang="en-US" sz="2600" b="1" dirty="0">
                <a:latin typeface="微软雅黑" panose="020B0503020204020204" pitchFamily="34" charset="-122"/>
                <a:ea typeface="微软雅黑" panose="020B0503020204020204" pitchFamily="34" charset="-122"/>
              </a:rPr>
              <a:t>这在古希腊和西方文化中是找不到的。</a:t>
            </a:r>
            <a:endParaRPr lang="zh-CN" altLang="en-US" sz="2600" b="1" dirty="0">
              <a:latin typeface="微软雅黑" panose="020B0503020204020204" pitchFamily="34" charset="-122"/>
              <a:ea typeface="微软雅黑" panose="020B0503020204020204" pitchFamily="34" charset="-122"/>
            </a:endParaRPr>
          </a:p>
        </p:txBody>
      </p:sp>
      <p:pic>
        <p:nvPicPr>
          <p:cNvPr id="67589" name="Picture 5" descr="MP900401690[2]"/>
          <p:cNvPicPr>
            <a:picLocks noChangeAspect="1"/>
          </p:cNvPicPr>
          <p:nvPr/>
        </p:nvPicPr>
        <p:blipFill>
          <a:blip r:embed="rId1"/>
          <a:stretch>
            <a:fillRect/>
          </a:stretch>
        </p:blipFill>
        <p:spPr>
          <a:xfrm>
            <a:off x="7721600" y="123825"/>
            <a:ext cx="1098550" cy="928688"/>
          </a:xfrm>
          <a:prstGeom prst="rect">
            <a:avLst/>
          </a:prstGeom>
          <a:noFill/>
          <a:ln w="9525">
            <a:noFill/>
          </a:ln>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2035"/>
                                        </p:tgtEl>
                                        <p:attrNameLst>
                                          <p:attrName>style.visibility</p:attrName>
                                        </p:attrNameLst>
                                      </p:cBhvr>
                                      <p:to>
                                        <p:strVal val="visible"/>
                                      </p:to>
                                    </p:set>
                                    <p:animEffect transition="in" filter="fade">
                                      <p:cBhvr>
                                        <p:cTn id="7" dur="2000"/>
                                        <p:tgtEl>
                                          <p:spTgt spid="17203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172035">
                                            <p:txEl>
                                              <p:charRg st="0" end="33"/>
                                            </p:txEl>
                                          </p:spTgt>
                                        </p:tgtEl>
                                        <p:attrNameLst>
                                          <p:attrName>style.visibility</p:attrName>
                                        </p:attrNameLst>
                                      </p:cBhvr>
                                      <p:to>
                                        <p:strVal val="visible"/>
                                      </p:to>
                                    </p:set>
                                    <p:animEffect transition="in" filter="fade">
                                      <p:cBhvr>
                                        <p:cTn id="11" dur="2000"/>
                                        <p:tgtEl>
                                          <p:spTgt spid="172035">
                                            <p:txEl>
                                              <p:charRg st="0" end="33"/>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72035">
                                            <p:txEl>
                                              <p:charRg st="33" end="63"/>
                                            </p:txEl>
                                          </p:spTgt>
                                        </p:tgtEl>
                                        <p:attrNameLst>
                                          <p:attrName>style.visibility</p:attrName>
                                        </p:attrNameLst>
                                      </p:cBhvr>
                                      <p:to>
                                        <p:strVal val="visible"/>
                                      </p:to>
                                    </p:set>
                                    <p:animEffect transition="in" filter="fade">
                                      <p:cBhvr>
                                        <p:cTn id="15" dur="2000"/>
                                        <p:tgtEl>
                                          <p:spTgt spid="172035">
                                            <p:txEl>
                                              <p:charRg st="33" end="6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内容占位符 2"/>
          <p:cNvSpPr>
            <a:spLocks noGrp="1"/>
          </p:cNvSpPr>
          <p:nvPr>
            <p:ph idx="1"/>
          </p:nvPr>
        </p:nvSpPr>
        <p:spPr>
          <a:xfrm>
            <a:off x="457200" y="1196975"/>
            <a:ext cx="8229600" cy="5184775"/>
          </a:xfrm>
          <a:solidFill>
            <a:srgbClr val="FFFF99"/>
          </a:solidFill>
        </p:spPr>
        <p:txBody>
          <a:bodyPr vert="horz" wrap="square" lIns="91440" tIns="45720" rIns="91440" bIns="45720" anchor="t"/>
          <a:p>
            <a:pPr eaLnBrk="1" hangingPunct="1">
              <a:lnSpc>
                <a:spcPct val="130000"/>
              </a:lnSpc>
              <a:buFont typeface="Wingdings" panose="05000000000000000000" charset="0"/>
              <a:buChar char="p"/>
            </a:pPr>
            <a:r>
              <a:rPr lang="zh-CN" altLang="en-US" sz="2800" b="1" dirty="0">
                <a:latin typeface="微软雅黑" panose="020B0503020204020204" pitchFamily="34" charset="-122"/>
                <a:ea typeface="微软雅黑" panose="020B0503020204020204" pitchFamily="34" charset="-122"/>
              </a:rPr>
              <a:t>西方各国推崇</a:t>
            </a:r>
            <a:r>
              <a:rPr lang="zh-CN" altLang="en-US" sz="2800" b="1" dirty="0">
                <a:solidFill>
                  <a:srgbClr val="C00000"/>
                </a:solidFill>
                <a:latin typeface="微软雅黑" panose="020B0503020204020204" pitchFamily="34" charset="-122"/>
                <a:ea typeface="微软雅黑" panose="020B0503020204020204" pitchFamily="34" charset="-122"/>
              </a:rPr>
              <a:t>古希腊</a:t>
            </a:r>
            <a:r>
              <a:rPr lang="zh-CN" altLang="en-US" sz="2800" b="1" dirty="0">
                <a:latin typeface="微软雅黑" panose="020B0503020204020204" pitchFamily="34" charset="-122"/>
                <a:ea typeface="微软雅黑" panose="020B0503020204020204" pitchFamily="34" charset="-122"/>
              </a:rPr>
              <a:t>文化，在发展科学的历史过程中，也总伴随着社会道德问题。欧洲美国历史上许多有重要影响的哲学家政治家艺术家都为社会道德问题苦恼，希望从历史遗产发现财富解决这个问题。</a:t>
            </a:r>
            <a:endParaRPr lang="zh-CN" altLang="en-US" sz="2800" b="1" dirty="0">
              <a:latin typeface="微软雅黑" panose="020B0503020204020204" pitchFamily="34" charset="-122"/>
              <a:ea typeface="微软雅黑" panose="020B0503020204020204" pitchFamily="34" charset="-122"/>
            </a:endParaRPr>
          </a:p>
          <a:p>
            <a:pPr eaLnBrk="1" hangingPunct="1">
              <a:lnSpc>
                <a:spcPct val="130000"/>
              </a:lnSpc>
              <a:buFont typeface="Wingdings" panose="05000000000000000000" charset="0"/>
              <a:buChar char="p"/>
            </a:pPr>
            <a:r>
              <a:rPr lang="zh-CN" altLang="en-US" sz="2800" b="1" dirty="0">
                <a:solidFill>
                  <a:srgbClr val="3333CC"/>
                </a:solidFill>
                <a:latin typeface="微软雅黑" panose="020B0503020204020204" pitchFamily="34" charset="-122"/>
                <a:ea typeface="微软雅黑" panose="020B0503020204020204" pitchFamily="34" charset="-122"/>
              </a:rPr>
              <a:t>他们在</a:t>
            </a:r>
            <a:r>
              <a:rPr lang="zh-CN" altLang="en-US" sz="2800" b="1" dirty="0">
                <a:solidFill>
                  <a:srgbClr val="C00000"/>
                </a:solidFill>
                <a:latin typeface="微软雅黑" panose="020B0503020204020204" pitchFamily="34" charset="-122"/>
                <a:ea typeface="微软雅黑" panose="020B0503020204020204" pitchFamily="34" charset="-122"/>
              </a:rPr>
              <a:t>古希腊</a:t>
            </a:r>
            <a:r>
              <a:rPr lang="zh-CN" altLang="en-US" sz="2800" b="1" dirty="0">
                <a:solidFill>
                  <a:srgbClr val="3333CC"/>
                </a:solidFill>
                <a:latin typeface="微软雅黑" panose="020B0503020204020204" pitchFamily="34" charset="-122"/>
                <a:ea typeface="微软雅黑" panose="020B0503020204020204" pitchFamily="34" charset="-122"/>
              </a:rPr>
              <a:t>的哲学宝库中很难找到强有力的社会道德和行为准则体系，从而转向研究中国传统遗产，</a:t>
            </a:r>
            <a:r>
              <a:rPr lang="zh-CN" altLang="en-US" sz="2800" b="1" dirty="0">
                <a:latin typeface="微软雅黑" panose="020B0503020204020204" pitchFamily="34" charset="-122"/>
                <a:ea typeface="微软雅黑" panose="020B0503020204020204" pitchFamily="34" charset="-122"/>
              </a:rPr>
              <a:t>他们发现了</a:t>
            </a:r>
            <a:r>
              <a:rPr lang="zh-CN" altLang="en-US" sz="2800" b="1" dirty="0">
                <a:solidFill>
                  <a:schemeClr val="hlink"/>
                </a:solidFill>
                <a:latin typeface="微软雅黑" panose="020B0503020204020204" pitchFamily="34" charset="-122"/>
                <a:ea typeface="微软雅黑" panose="020B0503020204020204" pitchFamily="34" charset="-122"/>
              </a:rPr>
              <a:t>儒家文化</a:t>
            </a:r>
            <a:r>
              <a:rPr lang="zh-CN" altLang="en-US" sz="2800" b="1" dirty="0">
                <a:latin typeface="微软雅黑" panose="020B0503020204020204" pitchFamily="34" charset="-122"/>
                <a:ea typeface="微软雅黑" panose="020B0503020204020204" pitchFamily="34" charset="-122"/>
              </a:rPr>
              <a:t>。</a:t>
            </a:r>
            <a:r>
              <a:rPr lang="zh-CN" altLang="en-US" sz="2800" b="1" dirty="0">
                <a:solidFill>
                  <a:schemeClr val="hlink"/>
                </a:solidFill>
                <a:latin typeface="微软雅黑" panose="020B0503020204020204" pitchFamily="34" charset="-122"/>
                <a:ea typeface="微软雅黑" panose="020B0503020204020204" pitchFamily="34" charset="-122"/>
              </a:rPr>
              <a:t>在孔子时代，中国人从敬畏自然转向人本主义</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5F13338-B413-464D-99BD-8DA64E3D8F91}" type="datetime11">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8611" name="灯片编号占位符 4"/>
          <p:cNvSpPr>
            <a:spLocks noGrp="1"/>
          </p:cNvSpPr>
          <p:nvPr>
            <p:ph type="sldNum" sz="quarter" idx="12"/>
          </p:nvPr>
        </p:nvSpPr>
        <p:spPr/>
        <p:txBody>
          <a:bodyPr wrap="square" lIns="91440" tIns="45720" rIns="91440" bIns="45720" anchor="b"/>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pPr>
            <a:fld id="{9A0DB2DC-4C9A-4742-B13C-FB6460FD3503}" type="slidenum">
              <a:rPr lang="en-US" altLang="zh-CN" sz="1200" u="none" dirty="0">
                <a:latin typeface="Garamond" panose="02020404030301010803" pitchFamily="18" charset="0"/>
              </a:rPr>
            </a:fld>
            <a:endParaRPr lang="en-US" altLang="zh-CN" sz="1200" u="none" dirty="0">
              <a:latin typeface="Garamond" panose="02020404030301010803" pitchFamily="18" charset="0"/>
            </a:endParaRPr>
          </a:p>
        </p:txBody>
      </p:sp>
      <p:sp>
        <p:nvSpPr>
          <p:cNvPr id="6" name="Rectangle 2"/>
          <p:cNvSpPr txBox="1">
            <a:spLocks noChangeArrowheads="1"/>
          </p:cNvSpPr>
          <p:nvPr/>
        </p:nvSpPr>
        <p:spPr bwMode="auto">
          <a:xfrm>
            <a:off x="395288" y="188913"/>
            <a:ext cx="8391525" cy="893763"/>
          </a:xfrm>
          <a:prstGeom prst="rect">
            <a:avLst/>
          </a:prstGeom>
          <a:solidFill>
            <a:srgbClr val="FFCC00"/>
          </a:solidFill>
          <a:ln w="9525">
            <a:noFill/>
            <a:miter lim="800000"/>
          </a:ln>
        </p:spPr>
        <p:txBody>
          <a:bodyPr/>
          <a:lstStyle/>
          <a:p>
            <a:pPr marR="0" algn="just" defTabSz="914400">
              <a:buClrTx/>
              <a:buSzTx/>
              <a:buFontTx/>
              <a:defRPr/>
            </a:pPr>
            <a:r>
              <a:rPr kumimoji="0" lang="en-US" altLang="zh-CN" sz="3400" b="1" kern="0" cap="none" spc="0" normalizeH="0" baseline="0" noProof="0" dirty="0">
                <a:solidFill>
                  <a:schemeClr val="tx2"/>
                </a:solidFill>
                <a:latin typeface="+mj-lt"/>
                <a:ea typeface="+mj-ea"/>
                <a:cs typeface="+mj-cs"/>
              </a:rPr>
              <a:t>            </a:t>
            </a:r>
            <a:r>
              <a:rPr kumimoji="0" lang="zh-CN" altLang="en-US" sz="4800" b="1" kern="0" cap="none" spc="0" normalizeH="0" baseline="0"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古代中国与西方区别</a:t>
            </a:r>
            <a:endParaRPr kumimoji="0" lang="zh-CN" altLang="en-US" sz="4800" b="1" kern="0" cap="none" spc="0" normalizeH="0" baseline="0"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p:txBody>
      </p:sp>
    </p:spTree>
  </p:cSld>
  <p:clrMapOvr>
    <a:masterClrMapping/>
  </p:clrMapOvr>
  <p:transition>
    <p:wedg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p:nvPr>
        </p:nvSpPr>
        <p:spPr>
          <a:xfrm>
            <a:off x="354965" y="120650"/>
            <a:ext cx="8514080" cy="914400"/>
          </a:xfrm>
          <a:solidFill>
            <a:srgbClr val="FFFF00"/>
          </a:solidFill>
          <a:effectLst>
            <a:innerShdw blurRad="63500" dist="50800" dir="2700000">
              <a:prstClr val="black">
                <a:alpha val="50000"/>
              </a:prstClr>
            </a:innerShdw>
          </a:effectLst>
        </p:spPr>
        <p:txBody>
          <a:bodyPr vert="horz" wrap="square" lIns="91440" tIns="45720" rIns="91440" bIns="45720" anchor="b"/>
          <a:p>
            <a:pPr algn="l">
              <a:lnSpc>
                <a:spcPct val="100000"/>
              </a:lnSpc>
            </a:pP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一、东方文明</a:t>
            </a: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与西方文明</a:t>
            </a:r>
            <a:endPar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530" name="Rectangle 3"/>
          <p:cNvSpPr>
            <a:spLocks noGrp="1"/>
          </p:cNvSpPr>
          <p:nvPr>
            <p:ph idx="1"/>
          </p:nvPr>
        </p:nvSpPr>
        <p:spPr>
          <a:xfrm>
            <a:off x="4813935" y="1338580"/>
            <a:ext cx="4007485" cy="5036820"/>
          </a:xfrm>
          <a:pattFill prst="ltHorz">
            <a:fgClr>
              <a:srgbClr val="CC9900"/>
            </a:fgClr>
            <a:bgClr>
              <a:srgbClr val="FFFFFF"/>
            </a:bgClr>
          </a:pattFill>
        </p:spPr>
        <p:txBody>
          <a:bodyPr vert="horz" wrap="square" lIns="91440" tIns="45720" rIns="91440" bIns="45720" anchor="t"/>
          <a:p>
            <a:pPr algn="just">
              <a:lnSpc>
                <a:spcPts val="3400"/>
              </a:lnSpc>
              <a:spcBef>
                <a:spcPts val="600"/>
              </a:spcBef>
              <a:spcAft>
                <a:spcPts val="600"/>
              </a:spcAft>
            </a:pPr>
            <a:r>
              <a:rPr lang="zh-CN" altLang="en-US" sz="2400" b="1" dirty="0">
                <a:solidFill>
                  <a:srgbClr val="3333CC"/>
                </a:solidFill>
                <a:latin typeface="微软雅黑" panose="020B0503020204020204" pitchFamily="34" charset="-122"/>
                <a:ea typeface="微软雅黑" panose="020B0503020204020204" pitchFamily="34" charset="-122"/>
              </a:rPr>
              <a:t>东方文明</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3333CC"/>
                </a:solidFill>
                <a:latin typeface="微软雅黑" panose="020B0503020204020204" pitchFamily="34" charset="-122"/>
                <a:ea typeface="微软雅黑" panose="020B0503020204020204" pitchFamily="34" charset="-122"/>
              </a:rPr>
              <a:t>西方文明</a:t>
            </a:r>
            <a:r>
              <a:rPr lang="zh-CN" altLang="en-US" sz="2400" dirty="0">
                <a:latin typeface="微软雅黑" panose="020B0503020204020204" pitchFamily="34" charset="-122"/>
                <a:ea typeface="微软雅黑" panose="020B0503020204020204" pitchFamily="34" charset="-122"/>
              </a:rPr>
              <a:t>的特征差别</a:t>
            </a:r>
            <a:r>
              <a:rPr lang="zh-CN" altLang="en-US" sz="2400" dirty="0">
                <a:solidFill>
                  <a:srgbClr val="A40000"/>
                </a:solidFill>
                <a:latin typeface="微软雅黑" panose="020B0503020204020204" pitchFamily="34" charset="-122"/>
                <a:ea typeface="微软雅黑" panose="020B0503020204020204" pitchFamily="34" charset="-122"/>
              </a:rPr>
              <a:t>首先体现在生产方式和生活方式差别，</a:t>
            </a:r>
            <a:r>
              <a:rPr lang="zh-CN" altLang="en-US" sz="2400" dirty="0">
                <a:solidFill>
                  <a:srgbClr val="000099"/>
                </a:solidFill>
                <a:latin typeface="微软雅黑" panose="020B0503020204020204" pitchFamily="34" charset="-122"/>
                <a:ea typeface="微软雅黑" panose="020B0503020204020204" pitchFamily="34" charset="-122"/>
              </a:rPr>
              <a:t>进而形成不同的</a:t>
            </a:r>
            <a:r>
              <a:rPr lang="zh-CN" altLang="en-US" sz="2400" dirty="0">
                <a:solidFill>
                  <a:srgbClr val="A40000"/>
                </a:solidFill>
                <a:latin typeface="微软雅黑" panose="020B0503020204020204" pitchFamily="34" charset="-122"/>
                <a:ea typeface="微软雅黑" panose="020B0503020204020204" pitchFamily="34" charset="-122"/>
              </a:rPr>
              <a:t>行为方式、民风民俗、社会制度、</a:t>
            </a:r>
            <a:r>
              <a:rPr lang="zh-CN" altLang="en-US" sz="2400" dirty="0">
                <a:latin typeface="微软雅黑" panose="020B0503020204020204" pitchFamily="34" charset="-122"/>
                <a:ea typeface="微软雅黑" panose="020B0503020204020204" pitchFamily="34" charset="-122"/>
              </a:rPr>
              <a:t>直至</a:t>
            </a:r>
            <a:r>
              <a:rPr lang="zh-CN" altLang="en-US" sz="2400" dirty="0">
                <a:solidFill>
                  <a:srgbClr val="A40000"/>
                </a:solidFill>
                <a:latin typeface="微软雅黑" panose="020B0503020204020204" pitchFamily="34" charset="-122"/>
                <a:ea typeface="微软雅黑" panose="020B0503020204020204" pitchFamily="34" charset="-122"/>
              </a:rPr>
              <a:t>文化艺术、宗教信仰</a:t>
            </a:r>
            <a:r>
              <a:rPr lang="zh-CN" altLang="en-US" sz="2400" dirty="0">
                <a:latin typeface="微软雅黑" panose="020B0503020204020204" pitchFamily="34" charset="-122"/>
                <a:ea typeface="微软雅黑" panose="020B0503020204020204" pitchFamily="34" charset="-122"/>
              </a:rPr>
              <a:t>等方面的差别。</a:t>
            </a:r>
            <a:endParaRPr lang="zh-CN" altLang="en-US" sz="2400" dirty="0">
              <a:latin typeface="微软雅黑" panose="020B0503020204020204" pitchFamily="34" charset="-122"/>
              <a:ea typeface="微软雅黑" panose="020B0503020204020204" pitchFamily="34" charset="-122"/>
            </a:endParaRPr>
          </a:p>
          <a:p>
            <a:pPr algn="just">
              <a:lnSpc>
                <a:spcPts val="3400"/>
              </a:lnSpc>
              <a:spcBef>
                <a:spcPts val="600"/>
              </a:spcBef>
              <a:spcAft>
                <a:spcPts val="600"/>
              </a:spcAft>
            </a:pPr>
            <a:r>
              <a:rPr lang="zh-CN" altLang="en-US" sz="2400" b="1" dirty="0">
                <a:solidFill>
                  <a:srgbClr val="3333CC"/>
                </a:solidFill>
                <a:latin typeface="微软雅黑" panose="020B0503020204020204" pitchFamily="34" charset="-122"/>
                <a:ea typeface="微软雅黑" panose="020B0503020204020204" pitchFamily="34" charset="-122"/>
                <a:sym typeface="+mn-ea"/>
              </a:rPr>
              <a:t>东方文明</a:t>
            </a:r>
            <a:r>
              <a:rPr lang="zh-CN" altLang="en-US" sz="2400" dirty="0">
                <a:latin typeface="微软雅黑" panose="020B0503020204020204" pitchFamily="34" charset="-122"/>
                <a:ea typeface="微软雅黑" panose="020B0503020204020204" pitchFamily="34" charset="-122"/>
                <a:sym typeface="+mn-ea"/>
              </a:rPr>
              <a:t>是以</a:t>
            </a:r>
            <a:r>
              <a:rPr lang="zh-CN" altLang="en-US" sz="2400" b="1" dirty="0">
                <a:solidFill>
                  <a:schemeClr val="accent2"/>
                </a:solidFill>
                <a:latin typeface="微软雅黑" panose="020B0503020204020204" pitchFamily="34" charset="-122"/>
                <a:ea typeface="微软雅黑" panose="020B0503020204020204" pitchFamily="34" charset="-122"/>
                <a:sym typeface="+mn-ea"/>
              </a:rPr>
              <a:t>农耕</a:t>
            </a:r>
            <a:r>
              <a:rPr lang="zh-CN" altLang="en-US" sz="2400" dirty="0">
                <a:latin typeface="微软雅黑" panose="020B0503020204020204" pitchFamily="34" charset="-122"/>
                <a:ea typeface="微软雅黑" panose="020B0503020204020204" pitchFamily="34" charset="-122"/>
                <a:sym typeface="+mn-ea"/>
              </a:rPr>
              <a:t>文化为基础的，</a:t>
            </a:r>
            <a:r>
              <a:rPr lang="zh-CN" altLang="en-US" sz="2400" dirty="0">
                <a:solidFill>
                  <a:srgbClr val="A40000"/>
                </a:solidFill>
                <a:latin typeface="微软雅黑" panose="020B0503020204020204" pitchFamily="34" charset="-122"/>
                <a:ea typeface="微软雅黑" panose="020B0503020204020204" pitchFamily="34" charset="-122"/>
                <a:sym typeface="+mn-ea"/>
              </a:rPr>
              <a:t>注重顺应自然</a:t>
            </a:r>
            <a:r>
              <a:rPr lang="zh-CN" altLang="en-US" sz="2400" dirty="0">
                <a:latin typeface="微软雅黑" panose="020B0503020204020204" pitchFamily="34" charset="-122"/>
                <a:ea typeface="微软雅黑" panose="020B0503020204020204" pitchFamily="34" charset="-122"/>
                <a:sym typeface="+mn-ea"/>
              </a:rPr>
              <a:t>；而</a:t>
            </a:r>
            <a:r>
              <a:rPr lang="zh-CN" altLang="en-US" sz="2400" b="1" dirty="0">
                <a:solidFill>
                  <a:srgbClr val="3333CC"/>
                </a:solidFill>
                <a:latin typeface="微软雅黑" panose="020B0503020204020204" pitchFamily="34" charset="-122"/>
                <a:ea typeface="微软雅黑" panose="020B0503020204020204" pitchFamily="34" charset="-122"/>
                <a:sym typeface="+mn-ea"/>
              </a:rPr>
              <a:t>西方文明</a:t>
            </a:r>
            <a:r>
              <a:rPr lang="zh-CN" altLang="en-US" sz="2400" dirty="0">
                <a:latin typeface="微软雅黑" panose="020B0503020204020204" pitchFamily="34" charset="-122"/>
                <a:ea typeface="微软雅黑" panose="020B0503020204020204" pitchFamily="34" charset="-122"/>
                <a:sym typeface="+mn-ea"/>
              </a:rPr>
              <a:t>则是以</a:t>
            </a:r>
            <a:r>
              <a:rPr lang="zh-CN" altLang="en-US" sz="2400" b="1" dirty="0">
                <a:solidFill>
                  <a:schemeClr val="accent2"/>
                </a:solidFill>
                <a:latin typeface="微软雅黑" panose="020B0503020204020204" pitchFamily="34" charset="-122"/>
                <a:ea typeface="微软雅黑" panose="020B0503020204020204" pitchFamily="34" charset="-122"/>
                <a:sym typeface="+mn-ea"/>
              </a:rPr>
              <a:t>农牧</a:t>
            </a:r>
            <a:r>
              <a:rPr lang="zh-CN" altLang="en-US" sz="2400" dirty="0">
                <a:latin typeface="微软雅黑" panose="020B0503020204020204" pitchFamily="34" charset="-122"/>
                <a:ea typeface="微软雅黑" panose="020B0503020204020204" pitchFamily="34" charset="-122"/>
                <a:sym typeface="+mn-ea"/>
              </a:rPr>
              <a:t>文化为基础的，</a:t>
            </a:r>
            <a:r>
              <a:rPr lang="zh-CN" altLang="en-US" sz="2400" dirty="0">
                <a:solidFill>
                  <a:srgbClr val="A40000"/>
                </a:solidFill>
                <a:latin typeface="微软雅黑" panose="020B0503020204020204" pitchFamily="34" charset="-122"/>
                <a:ea typeface="微软雅黑" panose="020B0503020204020204" pitchFamily="34" charset="-122"/>
                <a:sym typeface="+mn-ea"/>
              </a:rPr>
              <a:t>强调抗争。</a:t>
            </a:r>
            <a:endParaRPr lang="zh-CN" altLang="en-US" sz="2400" dirty="0">
              <a:solidFill>
                <a:srgbClr val="A40000"/>
              </a:solidFill>
              <a:latin typeface="微软雅黑" panose="020B0503020204020204" pitchFamily="34" charset="-122"/>
              <a:ea typeface="微软雅黑" panose="020B0503020204020204" pitchFamily="34" charset="-122"/>
              <a:sym typeface="+mn-ea"/>
            </a:endParaRPr>
          </a:p>
        </p:txBody>
      </p:sp>
      <p:sp>
        <p:nvSpPr>
          <p:cNvPr id="22531" name="灯片编号占位符 3"/>
          <p:cNvSpPr>
            <a:spLocks noGrp="1"/>
          </p:cNvSpPr>
          <p:nvPr>
            <p:ph type="sldNum" sz="quarter" idx="12"/>
          </p:nvPr>
        </p:nvSpPr>
        <p:spPr/>
        <p:txBody>
          <a:bodyPr vert="horz" wrap="square" lIns="91440" tIns="45720" rIns="91440" bIns="45720" anchor="t"/>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buClr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pic>
        <p:nvPicPr>
          <p:cNvPr id="22532" name="图片 3" descr="3803997_015718318865_2.jpg"/>
          <p:cNvPicPr>
            <a:picLocks noChangeAspect="1"/>
          </p:cNvPicPr>
          <p:nvPr/>
        </p:nvPicPr>
        <p:blipFill>
          <a:blip r:embed="rId1"/>
          <a:stretch>
            <a:fillRect/>
          </a:stretch>
        </p:blipFill>
        <p:spPr>
          <a:xfrm>
            <a:off x="0" y="1338580"/>
            <a:ext cx="4788535" cy="4992370"/>
          </a:xfrm>
          <a:prstGeom prst="rect">
            <a:avLst/>
          </a:prstGeom>
          <a:noFill/>
          <a:ln w="9525">
            <a:noFill/>
          </a:ln>
        </p:spPr>
      </p:pic>
    </p:spTree>
  </p:cSld>
  <p:clrMapOvr>
    <a:masterClrMapping/>
  </p:clrMapOvr>
  <p:transition>
    <p:blinds/>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内容占位符 2"/>
          <p:cNvSpPr>
            <a:spLocks noGrp="1"/>
          </p:cNvSpPr>
          <p:nvPr>
            <p:ph idx="1"/>
          </p:nvPr>
        </p:nvSpPr>
        <p:spPr>
          <a:xfrm>
            <a:off x="457200" y="1270000"/>
            <a:ext cx="8229600" cy="4968875"/>
          </a:xfrm>
          <a:solidFill>
            <a:srgbClr val="FFFF99"/>
          </a:solidFill>
        </p:spPr>
        <p:txBody>
          <a:bodyPr vert="horz" wrap="square" lIns="91440" tIns="45720" rIns="91440" bIns="45720" anchor="t"/>
          <a:p>
            <a:pPr>
              <a:buFont typeface="Wingdings" panose="05000000000000000000" charset="0"/>
              <a:buChar char="p"/>
            </a:pPr>
            <a:r>
              <a:rPr lang="zh-CN" altLang="en-US" sz="2800" b="1" dirty="0">
                <a:solidFill>
                  <a:srgbClr val="3333CC"/>
                </a:solidFill>
                <a:latin typeface="微软雅黑" panose="020B0503020204020204" pitchFamily="34" charset="-122"/>
                <a:ea typeface="微软雅黑" panose="020B0503020204020204" pitchFamily="34" charset="-122"/>
              </a:rPr>
              <a:t>儒家哲学影响了西方许多著名的思想家政治家和艺术家。</a:t>
            </a:r>
            <a:endParaRPr lang="en-US" altLang="zh-CN" sz="2800" b="1" dirty="0">
              <a:solidFill>
                <a:srgbClr val="3333CC"/>
              </a:solidFill>
              <a:latin typeface="微软雅黑" panose="020B0503020204020204" pitchFamily="34" charset="-122"/>
              <a:ea typeface="微软雅黑" panose="020B0503020204020204" pitchFamily="34" charset="-122"/>
            </a:endParaRPr>
          </a:p>
          <a:p>
            <a:pPr>
              <a:buFont typeface="Wingdings" panose="05000000000000000000" charset="0"/>
              <a:buChar char="p"/>
            </a:pPr>
            <a:r>
              <a:rPr lang="zh-CN" altLang="en-US" sz="2800" b="1" dirty="0">
                <a:solidFill>
                  <a:srgbClr val="FF0000"/>
                </a:solidFill>
                <a:latin typeface="微软雅黑" panose="020B0503020204020204" pitchFamily="34" charset="-122"/>
                <a:ea typeface="微软雅黑" panose="020B0503020204020204" pitchFamily="34" charset="-122"/>
              </a:rPr>
              <a:t>伏尔泰</a:t>
            </a:r>
            <a:r>
              <a:rPr lang="zh-CN" altLang="en-US" sz="2800" dirty="0">
                <a:latin typeface="微软雅黑" panose="020B0503020204020204" pitchFamily="34" charset="-122"/>
                <a:ea typeface="微软雅黑" panose="020B0503020204020204" pitchFamily="34" charset="-122"/>
              </a:rPr>
              <a:t>是个</a:t>
            </a:r>
            <a:r>
              <a:rPr lang="zh-CN" altLang="en-US" sz="2800" b="1" dirty="0">
                <a:solidFill>
                  <a:srgbClr val="3333CC"/>
                </a:solidFill>
                <a:latin typeface="微软雅黑" panose="020B0503020204020204" pitchFamily="34" charset="-122"/>
                <a:ea typeface="微软雅黑" panose="020B0503020204020204" pitchFamily="34" charset="-122"/>
              </a:rPr>
              <a:t>全盘华化论者，</a:t>
            </a:r>
            <a:r>
              <a:rPr lang="zh-CN" altLang="en-US" sz="2800" dirty="0">
                <a:latin typeface="微软雅黑" panose="020B0503020204020204" pitchFamily="34" charset="-122"/>
                <a:ea typeface="微软雅黑" panose="020B0503020204020204" pitchFamily="34" charset="-122"/>
              </a:rPr>
              <a:t>他赞扬中国的道德、政治、文化、建筑、技术等等一切。</a:t>
            </a:r>
            <a:r>
              <a:rPr lang="zh-CN" altLang="en-US" sz="2800" b="1" dirty="0">
                <a:solidFill>
                  <a:srgbClr val="3333CC"/>
                </a:solidFill>
                <a:latin typeface="微软雅黑" panose="020B0503020204020204" pitchFamily="34" charset="-122"/>
                <a:ea typeface="微软雅黑" panose="020B0503020204020204" pitchFamily="34" charset="-122"/>
              </a:rPr>
              <a:t>“哲学家在那里发现了一个新的道德的与物质的世界”，“中国是世界上最公正、最仁爱的民族”。</a:t>
            </a:r>
            <a:r>
              <a:rPr lang="zh-CN" altLang="en-US" sz="2800" dirty="0">
                <a:latin typeface="微软雅黑" panose="020B0503020204020204" pitchFamily="34" charset="-122"/>
                <a:ea typeface="微软雅黑" panose="020B0503020204020204" pitchFamily="34" charset="-122"/>
              </a:rPr>
              <a:t>（见</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中国与欧洲</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赖赫淮恩</a:t>
            </a:r>
            <a:r>
              <a:rPr lang="zh-CN" altLang="en-US" sz="2800" dirty="0">
                <a:latin typeface="微软雅黑" panose="020B0503020204020204" pitchFamily="34" charset="-122"/>
                <a:ea typeface="微软雅黑" panose="020B0503020204020204" pitchFamily="34" charset="-122"/>
                <a:sym typeface="宋体" panose="02010600030101010101" pitchFamily="2" charset="-122"/>
              </a:rPr>
              <a:t>著）</a:t>
            </a:r>
            <a:endParaRPr lang="en-US" altLang="zh-CN" sz="2800" b="1" dirty="0">
              <a:latin typeface="微软雅黑" panose="020B0503020204020204" pitchFamily="34" charset="-122"/>
              <a:ea typeface="微软雅黑" panose="020B0503020204020204" pitchFamily="34" charset="-122"/>
            </a:endParaRPr>
          </a:p>
          <a:p>
            <a:pPr>
              <a:buFont typeface="Wingdings" panose="05000000000000000000" charset="0"/>
              <a:buChar char="p"/>
            </a:pPr>
            <a:r>
              <a:rPr lang="zh-CN" altLang="en-US" sz="2800" b="1" dirty="0">
                <a:solidFill>
                  <a:srgbClr val="FF0000"/>
                </a:solidFill>
                <a:latin typeface="微软雅黑" panose="020B0503020204020204" pitchFamily="34" charset="-122"/>
                <a:ea typeface="微软雅黑" panose="020B0503020204020204" pitchFamily="34" charset="-122"/>
              </a:rPr>
              <a:t>卢梭</a:t>
            </a:r>
            <a:r>
              <a:rPr lang="zh-CN" altLang="en-US" sz="2800" dirty="0">
                <a:latin typeface="微软雅黑" panose="020B0503020204020204" pitchFamily="34" charset="-122"/>
                <a:ea typeface="微软雅黑" panose="020B0503020204020204" pitchFamily="34" charset="-122"/>
              </a:rPr>
              <a:t>“回归自然”的思想来自</a:t>
            </a:r>
            <a:r>
              <a:rPr lang="zh-CN" altLang="en-US" sz="2800" b="1" dirty="0">
                <a:solidFill>
                  <a:srgbClr val="FF0000"/>
                </a:solidFill>
                <a:latin typeface="微软雅黑" panose="020B0503020204020204" pitchFamily="34" charset="-122"/>
                <a:ea typeface="微软雅黑" panose="020B0503020204020204" pitchFamily="34" charset="-122"/>
              </a:rPr>
              <a:t>老子</a:t>
            </a:r>
            <a:r>
              <a:rPr lang="zh-CN" altLang="en-US" sz="2800" dirty="0">
                <a:latin typeface="微软雅黑" panose="020B0503020204020204" pitchFamily="34" charset="-122"/>
                <a:ea typeface="微软雅黑" panose="020B0503020204020204" pitchFamily="34" charset="-122"/>
              </a:rPr>
              <a:t>，（见</a:t>
            </a:r>
            <a:r>
              <a:rPr lang="en-US" altLang="zh-CN" sz="2800" b="1" dirty="0">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卢梭评传</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罗曼罗兰</a:t>
            </a:r>
            <a:r>
              <a:rPr lang="zh-CN" altLang="en-US" sz="2800" dirty="0">
                <a:latin typeface="微软雅黑" panose="020B0503020204020204" pitchFamily="34" charset="-122"/>
                <a:ea typeface="微软雅黑" panose="020B0503020204020204" pitchFamily="34" charset="-122"/>
              </a:rPr>
              <a:t>著），德国的</a:t>
            </a:r>
            <a:r>
              <a:rPr lang="zh-CN" altLang="en-US" sz="2800" b="1" dirty="0">
                <a:solidFill>
                  <a:srgbClr val="FF0000"/>
                </a:solidFill>
                <a:latin typeface="微软雅黑" panose="020B0503020204020204" pitchFamily="34" charset="-122"/>
                <a:ea typeface="微软雅黑" panose="020B0503020204020204" pitchFamily="34" charset="-122"/>
              </a:rPr>
              <a:t>莱布尼茨</a:t>
            </a:r>
            <a:r>
              <a:rPr lang="zh-CN" altLang="en-US" sz="2800" dirty="0">
                <a:latin typeface="微软雅黑" panose="020B0503020204020204" pitchFamily="34" charset="-122"/>
                <a:ea typeface="微软雅黑" panose="020B0503020204020204" pitchFamily="34" charset="-122"/>
              </a:rPr>
              <a:t>和</a:t>
            </a:r>
            <a:r>
              <a:rPr lang="zh-CN" altLang="en-US" sz="2800" b="1" dirty="0">
                <a:solidFill>
                  <a:srgbClr val="FF0000"/>
                </a:solidFill>
                <a:latin typeface="微软雅黑" panose="020B0503020204020204" pitchFamily="34" charset="-122"/>
                <a:ea typeface="微软雅黑" panose="020B0503020204020204" pitchFamily="34" charset="-122"/>
              </a:rPr>
              <a:t>沃尔夫</a:t>
            </a:r>
            <a:r>
              <a:rPr lang="zh-CN" altLang="en-US" sz="2800" dirty="0">
                <a:latin typeface="微软雅黑" panose="020B0503020204020204" pitchFamily="34" charset="-122"/>
                <a:ea typeface="微软雅黑" panose="020B0503020204020204" pitchFamily="34" charset="-122"/>
              </a:rPr>
              <a:t>、美国的</a:t>
            </a:r>
            <a:r>
              <a:rPr lang="zh-CN" altLang="en-US" sz="2800" b="1" dirty="0">
                <a:solidFill>
                  <a:srgbClr val="FF0000"/>
                </a:solidFill>
                <a:latin typeface="微软雅黑" panose="020B0503020204020204" pitchFamily="34" charset="-122"/>
                <a:ea typeface="微软雅黑" panose="020B0503020204020204" pitchFamily="34" charset="-122"/>
              </a:rPr>
              <a:t>爱莫森</a:t>
            </a:r>
            <a:r>
              <a:rPr lang="zh-CN" altLang="en-US" sz="2800" dirty="0">
                <a:latin typeface="微软雅黑" panose="020B0503020204020204" pitchFamily="34" charset="-122"/>
                <a:ea typeface="微软雅黑" panose="020B0503020204020204" pitchFamily="34" charset="-122"/>
              </a:rPr>
              <a:t>，都认真研究过儒家哲学，并十分推崇儒家的道德和行为规范体系。</a:t>
            </a:r>
            <a:endParaRPr lang="zh-CN" altLang="en-US" sz="2800" b="1" dirty="0">
              <a:latin typeface="微软雅黑" panose="020B0503020204020204" pitchFamily="34" charset="-122"/>
              <a:ea typeface="微软雅黑" panose="020B0503020204020204" pitchFamily="34" charset="-122"/>
            </a:endParaRPr>
          </a:p>
        </p:txBody>
      </p:sp>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5F13338-B413-464D-99BD-8DA64E3D8F91}" type="datetime11">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9635" name="灯片编号占位符 4"/>
          <p:cNvSpPr>
            <a:spLocks noGrp="1"/>
          </p:cNvSpPr>
          <p:nvPr>
            <p:ph type="sldNum" sz="quarter" idx="12"/>
          </p:nvPr>
        </p:nvSpPr>
        <p:spPr/>
        <p:txBody>
          <a:bodyPr wrap="square" lIns="91440" tIns="45720" rIns="91440" bIns="45720" anchor="b"/>
          <a:lstStyle>
            <a:lvl1pPr marL="0" lvl="0"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ctr" latinLnBrk="0" hangingPunct="1">
              <a:lnSpc>
                <a:spcPct val="120000"/>
              </a:lnSpc>
              <a:spcBef>
                <a:spcPct val="20000"/>
              </a:spcBef>
              <a:spcAft>
                <a:spcPct val="0"/>
              </a:spcAft>
              <a:buClr>
                <a:schemeClr val="accent2"/>
              </a:buClr>
              <a:buFont typeface="Wingdings" panose="05000000000000000000" pitchFamily="2" charset="2"/>
              <a:buNone/>
              <a:defRPr sz="5400" b="0" i="0" u="sng" kern="1200" baseline="0">
                <a:solidFill>
                  <a:schemeClr val="tx1"/>
                </a:solidFill>
                <a:latin typeface="Arial" panose="020B0604020202020204" pitchFamily="34" charset="0"/>
                <a:ea typeface="宋体" panose="02010600030101010101" pitchFamily="2" charset="-122"/>
                <a:cs typeface="+mn-cs"/>
              </a:defRPr>
            </a:lvl5pPr>
          </a:lstStyle>
          <a:p>
            <a:pPr lvl="0" algn="r" fontAlgn="base">
              <a:lnSpc>
                <a:spcPct val="100000"/>
              </a:lnSpc>
              <a:spcBef>
                <a:spcPct val="0"/>
              </a:spcBef>
            </a:pPr>
            <a:fld id="{9A0DB2DC-4C9A-4742-B13C-FB6460FD3503}" type="slidenum">
              <a:rPr lang="en-US" altLang="zh-CN" sz="1200" u="none" dirty="0">
                <a:latin typeface="Garamond" panose="02020404030301010803" pitchFamily="18" charset="0"/>
              </a:rPr>
            </a:fld>
            <a:endParaRPr lang="en-US" altLang="zh-CN" sz="1200" u="none" dirty="0">
              <a:latin typeface="Garamond" panose="02020404030301010803" pitchFamily="18" charset="0"/>
            </a:endParaRPr>
          </a:p>
        </p:txBody>
      </p:sp>
      <p:sp>
        <p:nvSpPr>
          <p:cNvPr id="6" name="Rectangle 2"/>
          <p:cNvSpPr>
            <a:spLocks noGrp="1" noChangeArrowheads="1"/>
          </p:cNvSpPr>
          <p:nvPr>
            <p:ph type="title"/>
          </p:nvPr>
        </p:nvSpPr>
        <p:spPr>
          <a:xfrm>
            <a:off x="323850" y="116205"/>
            <a:ext cx="8362950" cy="1077595"/>
          </a:xfrm>
          <a:solidFill>
            <a:srgbClr val="FFCC00"/>
          </a:solidFill>
        </p:spPr>
        <p:txBody>
          <a:bodyPr vert="horz" wrap="square" lIns="91440" tIns="45720" rIns="91440" bIns="45720" numCol="1" anchor="t" anchorCtr="0" compatLnSpc="1"/>
          <a:lstStyle/>
          <a:p>
            <a:pPr marL="0" marR="0" lvl="0" indent="0" algn="l" defTabSz="914400" rtl="0" eaLnBrk="1" latinLnBrk="0" hangingPunct="1">
              <a:lnSpc>
                <a:spcPct val="115000"/>
              </a:lnSpc>
              <a:spcBef>
                <a:spcPct val="0"/>
              </a:spcBef>
              <a:spcAft>
                <a:spcPct val="0"/>
              </a:spcAft>
              <a:buClrTx/>
              <a:buSzTx/>
              <a:buFontTx/>
              <a:buNone/>
              <a:defRPr/>
            </a:pPr>
            <a:r>
              <a:rPr kumimoji="0" lang="en-US" altLang="zh-CN" sz="3400" b="1" i="0" u="none" strike="noStrike" kern="0" cap="none" spc="0" normalizeH="0" baseline="0" noProof="0" dirty="0" smtClean="0">
                <a:ln>
                  <a:noFill/>
                </a:ln>
                <a:solidFill>
                  <a:schemeClr val="tx2"/>
                </a:solidFill>
                <a:effectLst/>
                <a:uLnTx/>
                <a:uFillTx/>
                <a:latin typeface="+mj-lt"/>
                <a:ea typeface="+mj-ea"/>
                <a:cs typeface="+mj-cs"/>
              </a:rPr>
              <a:t>            </a:t>
            </a:r>
            <a:r>
              <a:rPr kumimoji="0" lang="zh-CN" altLang="en-US" sz="4800" b="1" i="0" u="none" strike="noStrike" kern="0" cap="none" spc="0" normalizeH="0" baseline="0"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rPr>
              <a:t>古代中国与西方区别</a:t>
            </a:r>
            <a:endParaRPr kumimoji="0" lang="zh-CN" altLang="en-US" sz="4800" b="1" i="0" u="none" strike="noStrike" kern="0" cap="none" spc="0" normalizeH="0" baseline="0"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endParaRPr>
          </a:p>
        </p:txBody>
      </p:sp>
      <p:pic>
        <p:nvPicPr>
          <p:cNvPr id="69637" name="Picture 6" descr="C:\Program Files (x86)\Microsoft Office\MEDIA\CAGCAT10\j0216516.wmf"/>
          <p:cNvPicPr>
            <a:picLocks noChangeAspect="1"/>
          </p:cNvPicPr>
          <p:nvPr/>
        </p:nvPicPr>
        <p:blipFill>
          <a:blip r:embed="rId1"/>
          <a:stretch>
            <a:fillRect/>
          </a:stretch>
        </p:blipFill>
        <p:spPr>
          <a:xfrm>
            <a:off x="7380288" y="0"/>
            <a:ext cx="1265237" cy="1263650"/>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55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5537">
                                            <p:txEl>
                                              <p:charRg st="0" end="26"/>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5537">
                                            <p:txEl>
                                              <p:charRg st="26" end="12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5537">
                                            <p:txEl>
                                              <p:charRg st="124" end="20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7" grpId="0" animBg="1"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idx="4294967295"/>
          </p:nvPr>
        </p:nvSpPr>
        <p:spPr>
          <a:xfrm>
            <a:off x="457200" y="241300"/>
            <a:ext cx="8229600" cy="900113"/>
          </a:xfrm>
          <a:solidFill>
            <a:srgbClr val="FFFF00"/>
          </a:solidFill>
        </p:spPr>
        <p:txBody>
          <a:bodyPr vert="horz" wrap="square" lIns="91440" tIns="45720" rIns="91440" bIns="45720" anchor="ctr"/>
          <a:p>
            <a:pPr algn="ctr" eaLnBrk="1" hangingPunct="1"/>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东方文化</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道与儒</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 name="内容占位符 2"/>
          <p:cNvSpPr>
            <a:spLocks noGrp="1"/>
          </p:cNvSpPr>
          <p:nvPr>
            <p:ph idx="4294967295"/>
          </p:nvPr>
        </p:nvSpPr>
        <p:spPr>
          <a:xfrm>
            <a:off x="347980" y="1238250"/>
            <a:ext cx="8338820" cy="4813300"/>
          </a:xfrm>
          <a:blipFill rotWithShape="1">
            <a:blip r:embed="rId1">
              <a:alphaModFix amt="51000"/>
            </a:blip>
            <a:tile tx="0" ty="0" sx="100000" sy="100000" flip="none" algn="tl"/>
          </a:blipFill>
        </p:spPr>
        <p:txBody>
          <a:bodyPr vert="horz" wrap="square" lIns="91440" tIns="45720" rIns="91440" bIns="45720" anchor="t"/>
          <a:p>
            <a:pPr algn="just" eaLnBrk="1" hangingPunct="1">
              <a:lnSpc>
                <a:spcPts val="2800"/>
              </a:lnSpc>
              <a:spcBef>
                <a:spcPts val="600"/>
              </a:spcBef>
              <a:spcAft>
                <a:spcPts val="6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《易经》</a:t>
            </a:r>
            <a:r>
              <a:rPr lang="zh-CN" altLang="en-US" sz="2400" dirty="0">
                <a:latin typeface="微软雅黑" panose="020B0503020204020204" pitchFamily="34" charset="-122"/>
                <a:ea typeface="微软雅黑" panose="020B0503020204020204" pitchFamily="34" charset="-122"/>
              </a:rPr>
              <a:t>作为群经之首，是中华文明的源头。老子在孔子之前所作的</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《道德经》</a:t>
            </a:r>
            <a:r>
              <a:rPr lang="zh-CN" altLang="en-US" sz="2400" dirty="0">
                <a:latin typeface="微软雅黑" panose="020B0503020204020204" pitchFamily="34" charset="-122"/>
                <a:ea typeface="微软雅黑" panose="020B0503020204020204" pitchFamily="34" charset="-122"/>
              </a:rPr>
              <a:t>，显然已经对</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《易》</a:t>
            </a:r>
            <a:r>
              <a:rPr lang="zh-CN" altLang="en-US" sz="2400" dirty="0">
                <a:latin typeface="微软雅黑" panose="020B0503020204020204" pitchFamily="34" charset="-122"/>
                <a:ea typeface="微软雅黑" panose="020B0503020204020204" pitchFamily="34" charset="-122"/>
              </a:rPr>
              <a:t>有了很深的参悟，</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道法自然</a:t>
            </a:r>
            <a:r>
              <a:rPr lang="zh-CN" altLang="en-US" sz="2400" dirty="0">
                <a:latin typeface="微软雅黑" panose="020B0503020204020204" pitchFamily="34" charset="-122"/>
                <a:ea typeface="微软雅黑" panose="020B0503020204020204" pitchFamily="34" charset="-122"/>
              </a:rPr>
              <a:t>表达了中国人对自然的态度。</a:t>
            </a:r>
            <a:endParaRPr lang="zh-CN" altLang="en-US" sz="2400" dirty="0">
              <a:latin typeface="微软雅黑" panose="020B0503020204020204" pitchFamily="34" charset="-122"/>
              <a:ea typeface="微软雅黑" panose="020B0503020204020204" pitchFamily="34" charset="-122"/>
            </a:endParaRPr>
          </a:p>
          <a:p>
            <a:pPr algn="just" eaLnBrk="1" hangingPunct="1">
              <a:lnSpc>
                <a:spcPts val="2800"/>
              </a:lnSpc>
              <a:spcBef>
                <a:spcPts val="600"/>
              </a:spcBef>
              <a:spcAft>
                <a:spcPts val="6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老庄哲学的</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“无为”</a:t>
            </a:r>
            <a:r>
              <a:rPr lang="zh-CN" altLang="en-US" sz="2400" dirty="0">
                <a:latin typeface="微软雅黑" panose="020B0503020204020204" pitchFamily="34" charset="-122"/>
                <a:ea typeface="微软雅黑" panose="020B0503020204020204" pitchFamily="34" charset="-122"/>
              </a:rPr>
              <a:t>，并非不作为，是</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要顺势而为，</a:t>
            </a:r>
            <a:r>
              <a:rPr lang="zh-CN" altLang="en-US" sz="2400" dirty="0">
                <a:latin typeface="微软雅黑" panose="020B0503020204020204" pitchFamily="34" charset="-122"/>
                <a:ea typeface="微软雅黑" panose="020B0503020204020204" pitchFamily="34" charset="-122"/>
              </a:rPr>
              <a:t>而</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不要逆势而为</a:t>
            </a:r>
            <a:r>
              <a:rPr lang="zh-CN" altLang="en-US" sz="2400" dirty="0">
                <a:latin typeface="微软雅黑" panose="020B0503020204020204" pitchFamily="34" charset="-122"/>
                <a:ea typeface="微软雅黑" panose="020B0503020204020204" pitchFamily="34" charset="-122"/>
              </a:rPr>
              <a:t>。只有顺从自然的法则而为，才能以</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“无为”</a:t>
            </a:r>
            <a:r>
              <a:rPr lang="zh-CN" altLang="en-US" sz="2400" dirty="0">
                <a:latin typeface="微软雅黑" panose="020B0503020204020204" pitchFamily="34" charset="-122"/>
                <a:ea typeface="微软雅黑" panose="020B0503020204020204" pitchFamily="34" charset="-122"/>
              </a:rPr>
              <a:t>的方式，在改造自然和社会活动中取得和谐的效果。</a:t>
            </a:r>
            <a:endParaRPr lang="zh-CN" altLang="en-US" sz="2400" dirty="0">
              <a:latin typeface="微软雅黑" panose="020B0503020204020204" pitchFamily="34" charset="-122"/>
              <a:ea typeface="微软雅黑" panose="020B0503020204020204" pitchFamily="34" charset="-122"/>
            </a:endParaRPr>
          </a:p>
          <a:p>
            <a:pPr algn="just" eaLnBrk="1" hangingPunct="1">
              <a:lnSpc>
                <a:spcPts val="2800"/>
              </a:lnSpc>
              <a:spcBef>
                <a:spcPts val="600"/>
              </a:spcBef>
              <a:spcAft>
                <a:spcPts val="6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万物并育而不相害，</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道并行而不相悖</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万物同时生长而不相妨害；日月运行四时更替而不相违背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。是宇宙的自然法则，实现社会和谐，要提倡孔子在</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礼记中庸》</a:t>
            </a:r>
            <a:r>
              <a:rPr lang="zh-CN" altLang="en-US" sz="2400" dirty="0">
                <a:latin typeface="微软雅黑" panose="020B0503020204020204" pitchFamily="34" charset="-122"/>
                <a:ea typeface="微软雅黑" panose="020B0503020204020204" pitchFamily="34" charset="-122"/>
              </a:rPr>
              <a:t>中提的精神。</a:t>
            </a:r>
            <a:endParaRPr lang="zh-CN" altLang="en-US" sz="2400" dirty="0">
              <a:latin typeface="微软雅黑" panose="020B0503020204020204" pitchFamily="34" charset="-122"/>
              <a:ea typeface="微软雅黑" panose="020B0503020204020204" pitchFamily="34" charset="-122"/>
            </a:endParaRPr>
          </a:p>
          <a:p>
            <a:pPr algn="just" eaLnBrk="1" hangingPunct="1">
              <a:lnSpc>
                <a:spcPts val="2800"/>
              </a:lnSpc>
              <a:spcBef>
                <a:spcPts val="600"/>
              </a:spcBef>
              <a:spcAft>
                <a:spcPts val="6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孔子的</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修身、齐家、治国、平天下</a:t>
            </a:r>
            <a:r>
              <a:rPr lang="zh-CN" altLang="en-US" sz="2400" dirty="0">
                <a:latin typeface="微软雅黑" panose="020B0503020204020204" pitchFamily="34" charset="-122"/>
                <a:ea typeface="微软雅黑" panose="020B0503020204020204" pitchFamily="34" charset="-122"/>
              </a:rPr>
              <a:t>，把一种大理念具体化，从我做起，从家庭做起，实现儒家的入世。从日常的小事开始，推广到以礼和乐之天下。</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汉承秦制，外儒内法统治社会</a:t>
            </a:r>
            <a:endPar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75" name="灯片编号占位符 3"/>
          <p:cNvSpPr txBox="1">
            <a:spLocks noGrp="1"/>
          </p:cNvSpPr>
          <p:nvPr/>
        </p:nvSpPr>
        <p:spPr>
          <a:xfrm>
            <a:off x="6553200" y="6250305"/>
            <a:ext cx="2289175"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en-US" altLang="zh-CN" sz="1400" u="none" dirty="0">
                <a:latin typeface="Arial" panose="020B0604020202020204" pitchFamily="34" charset="0"/>
              </a:rPr>
            </a:fld>
            <a:endParaRPr lang="en-US" altLang="zh-CN" sz="1400" u="none" dirty="0">
              <a:latin typeface="Arial" panose="020B0604020202020204" pitchFamily="34"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idx="4294967295"/>
          </p:nvPr>
        </p:nvSpPr>
        <p:spPr>
          <a:xfrm>
            <a:off x="342900" y="188595"/>
            <a:ext cx="8498840" cy="1016000"/>
          </a:xfrm>
          <a:solidFill>
            <a:srgbClr val="FFFF00"/>
          </a:solidFill>
        </p:spPr>
        <p:txBody>
          <a:bodyPr vert="horz" wrap="square" lIns="91440" tIns="45720" rIns="91440" bIns="45720" anchor="ctr"/>
          <a:p>
            <a:pPr algn="ctr" eaLnBrk="1" hangingPunct="1"/>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东方文化：佛陀</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650" name="内容占位符 2"/>
          <p:cNvSpPr>
            <a:spLocks noGrp="1"/>
          </p:cNvSpPr>
          <p:nvPr>
            <p:ph idx="4294967295"/>
          </p:nvPr>
        </p:nvSpPr>
        <p:spPr>
          <a:xfrm>
            <a:off x="342900" y="1321435"/>
            <a:ext cx="8647430" cy="4965700"/>
          </a:xfrm>
          <a:blipFill>
            <a:blip r:embed="rId1"/>
          </a:blipFill>
        </p:spPr>
        <p:txBody>
          <a:bodyPr vert="horz" wrap="square" lIns="91440" tIns="45720" rIns="91440" bIns="45720" anchor="t"/>
          <a:p>
            <a:pPr algn="just" eaLnBrk="1" hangingPunct="1">
              <a:spcAft>
                <a:spcPct val="20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公元前</a:t>
            </a:r>
            <a:r>
              <a:rPr lang="en-US" altLang="zh-CN" sz="2400" dirty="0">
                <a:latin typeface="微软雅黑" panose="020B0503020204020204" pitchFamily="34" charset="-122"/>
                <a:ea typeface="微软雅黑" panose="020B0503020204020204" pitchFamily="34" charset="-122"/>
              </a:rPr>
              <a:t>2500</a:t>
            </a:r>
            <a:r>
              <a:rPr lang="zh-CN" altLang="en-US" sz="2400" dirty="0">
                <a:latin typeface="微软雅黑" panose="020B0503020204020204" pitchFamily="34" charset="-122"/>
                <a:ea typeface="微软雅黑" panose="020B0503020204020204" pitchFamily="34" charset="-122"/>
              </a:rPr>
              <a:t>年，印度</a:t>
            </a:r>
            <a:r>
              <a:rPr lang="zh-CN" altLang="en-US" sz="2400" b="1" dirty="0">
                <a:solidFill>
                  <a:srgbClr val="3333CC"/>
                </a:solidFill>
                <a:latin typeface="微软雅黑" panose="020B0503020204020204" pitchFamily="34" charset="-122"/>
                <a:ea typeface="微软雅黑" panose="020B0503020204020204" pitchFamily="34" charset="-122"/>
              </a:rPr>
              <a:t>达罗毗荼人</a:t>
            </a:r>
            <a:r>
              <a:rPr lang="zh-CN" altLang="en-US" sz="2400" dirty="0">
                <a:latin typeface="微软雅黑" panose="020B0503020204020204" pitchFamily="34" charset="-122"/>
                <a:ea typeface="微软雅黑" panose="020B0503020204020204" pitchFamily="34" charset="-122"/>
              </a:rPr>
              <a:t>创造的</a:t>
            </a:r>
            <a:r>
              <a:rPr lang="zh-CN" altLang="en-US" sz="2400" b="1" dirty="0">
                <a:solidFill>
                  <a:srgbClr val="3333CC"/>
                </a:solidFill>
                <a:latin typeface="微软雅黑" panose="020B0503020204020204" pitchFamily="34" charset="-122"/>
                <a:ea typeface="微软雅黑" panose="020B0503020204020204" pitchFamily="34" charset="-122"/>
              </a:rPr>
              <a:t>哈拉帕文化</a:t>
            </a:r>
            <a:r>
              <a:rPr lang="zh-CN" altLang="en-US" sz="2400" dirty="0">
                <a:latin typeface="微软雅黑" panose="020B0503020204020204" pitchFamily="34" charset="-122"/>
                <a:ea typeface="微软雅黑" panose="020B0503020204020204" pitchFamily="34" charset="-122"/>
              </a:rPr>
              <a:t>已经达到了很高的水平。此时农业已经达到了相当高的水平，手工业除了冶金和制陶外，还有纺棉和织布，城市建筑也达到了很高的成就。但从发掘出土的建筑和泥板上看，没有神的形象。</a:t>
            </a:r>
            <a:endParaRPr lang="zh-CN" altLang="en-US" sz="2400" dirty="0">
              <a:latin typeface="微软雅黑" panose="020B0503020204020204" pitchFamily="34" charset="-122"/>
              <a:ea typeface="微软雅黑" panose="020B0503020204020204" pitchFamily="34" charset="-122"/>
            </a:endParaRPr>
          </a:p>
          <a:p>
            <a:pPr algn="just" eaLnBrk="1" hangingPunct="1">
              <a:spcAft>
                <a:spcPct val="20000"/>
              </a:spcAft>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rPr>
              <a:t>雅利安人</a:t>
            </a:r>
            <a:r>
              <a:rPr lang="zh-CN" altLang="en-US" sz="2400" dirty="0">
                <a:latin typeface="微软雅黑" panose="020B0503020204020204" pitchFamily="34" charset="-122"/>
                <a:ea typeface="微软雅黑" panose="020B0503020204020204" pitchFamily="34" charset="-122"/>
              </a:rPr>
              <a:t>入侵后建立的</a:t>
            </a:r>
            <a:r>
              <a:rPr lang="zh-CN" altLang="en-US" sz="2400" b="1" dirty="0">
                <a:solidFill>
                  <a:srgbClr val="3333CC"/>
                </a:solidFill>
                <a:latin typeface="微软雅黑" panose="020B0503020204020204" pitchFamily="34" charset="-122"/>
                <a:ea typeface="微软雅黑" panose="020B0503020204020204" pitchFamily="34" charset="-122"/>
              </a:rPr>
              <a:t>婆罗门教</a:t>
            </a:r>
            <a:r>
              <a:rPr lang="zh-CN" altLang="en-US" sz="2400" dirty="0">
                <a:latin typeface="微软雅黑" panose="020B0503020204020204" pitchFamily="34" charset="-122"/>
                <a:ea typeface="微软雅黑" panose="020B0503020204020204" pitchFamily="34" charset="-122"/>
              </a:rPr>
              <a:t>认为：</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梵是唯一的真实，人的灵魂来自梵，物质世界只是虚幻；</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如果自我造业，要轮转到更低的种姓，甚至牲畜；</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只有遵守教规，死后才能转生为较高种姓，达到梵我归一。</a:t>
            </a:r>
            <a:endParaRPr lang="zh-CN" altLang="en-US" sz="2400" dirty="0">
              <a:latin typeface="微软雅黑" panose="020B0503020204020204" pitchFamily="34" charset="-122"/>
              <a:ea typeface="微软雅黑" panose="020B0503020204020204" pitchFamily="34" charset="-122"/>
            </a:endParaRPr>
          </a:p>
          <a:p>
            <a:pPr algn="just" eaLnBrk="1" hangingPunct="1">
              <a:spcAft>
                <a:spcPct val="2000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公元前 </a:t>
            </a:r>
            <a:r>
              <a:rPr lang="en-US" altLang="zh-CN" sz="2400" dirty="0">
                <a:latin typeface="微软雅黑" panose="020B0503020204020204" pitchFamily="34" charset="-122"/>
                <a:ea typeface="微软雅黑" panose="020B0503020204020204" pitchFamily="34" charset="-122"/>
              </a:rPr>
              <a:t>6 </a:t>
            </a:r>
            <a:r>
              <a:rPr lang="zh-CN" altLang="en-US" sz="2400" dirty="0">
                <a:latin typeface="微软雅黑" panose="020B0503020204020204" pitchFamily="34" charset="-122"/>
                <a:ea typeface="微软雅黑" panose="020B0503020204020204" pitchFamily="34" charset="-122"/>
              </a:rPr>
              <a:t>世纪的</a:t>
            </a:r>
            <a:r>
              <a:rPr lang="zh-CN" altLang="en-US" sz="2400" b="1" dirty="0">
                <a:solidFill>
                  <a:srgbClr val="3333CC"/>
                </a:solidFill>
                <a:latin typeface="微软雅黑" panose="020B0503020204020204" pitchFamily="34" charset="-122"/>
                <a:ea typeface="微软雅黑" panose="020B0503020204020204" pitchFamily="34" charset="-122"/>
              </a:rPr>
              <a:t>佛陀学说</a:t>
            </a:r>
            <a:r>
              <a:rPr lang="zh-CN" altLang="en-US" sz="2400" dirty="0">
                <a:latin typeface="微软雅黑" panose="020B0503020204020204" pitchFamily="34" charset="-122"/>
                <a:ea typeface="微软雅黑" panose="020B0503020204020204" pitchFamily="34" charset="-122"/>
              </a:rPr>
              <a:t>主张</a:t>
            </a:r>
            <a:r>
              <a:rPr lang="zh-CN" altLang="en-US" sz="2400" b="1" dirty="0">
                <a:solidFill>
                  <a:srgbClr val="C00000"/>
                </a:solidFill>
                <a:latin typeface="微软雅黑" panose="020B0503020204020204" pitchFamily="34" charset="-122"/>
                <a:ea typeface="微软雅黑" panose="020B0503020204020204" pitchFamily="34" charset="-122"/>
              </a:rPr>
              <a:t>众生平等</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3333CC"/>
                </a:solidFill>
                <a:latin typeface="微软雅黑" panose="020B0503020204020204" pitchFamily="34" charset="-122"/>
                <a:ea typeface="微软雅黑" panose="020B0503020204020204" pitchFamily="34" charset="-122"/>
              </a:rPr>
              <a:t>佛</a:t>
            </a:r>
            <a:r>
              <a:rPr lang="zh-CN" altLang="en-US" sz="2400" dirty="0">
                <a:latin typeface="微软雅黑" panose="020B0503020204020204" pitchFamily="34" charset="-122"/>
                <a:ea typeface="微软雅黑" panose="020B0503020204020204" pitchFamily="34" charset="-122"/>
              </a:rPr>
              <a:t>接受了</a:t>
            </a:r>
            <a:r>
              <a:rPr lang="zh-CN" altLang="en-US" sz="2400" b="1" dirty="0">
                <a:solidFill>
                  <a:srgbClr val="3333CC"/>
                </a:solidFill>
                <a:latin typeface="微软雅黑" panose="020B0503020204020204" pitchFamily="34" charset="-122"/>
                <a:ea typeface="微软雅黑" panose="020B0503020204020204" pitchFamily="34" charset="-122"/>
              </a:rPr>
              <a:t>婆罗门教</a:t>
            </a:r>
            <a:r>
              <a:rPr lang="zh-CN" altLang="en-US" sz="2400" dirty="0">
                <a:latin typeface="微软雅黑" panose="020B0503020204020204" pitchFamily="34" charset="-122"/>
                <a:ea typeface="微软雅黑" panose="020B0503020204020204" pitchFamily="34" charset="-122"/>
              </a:rPr>
              <a:t>关于</a:t>
            </a:r>
            <a:r>
              <a:rPr lang="zh-CN" altLang="en-US" sz="2400" b="1" dirty="0">
                <a:solidFill>
                  <a:srgbClr val="C00000"/>
                </a:solidFill>
                <a:latin typeface="微软雅黑" panose="020B0503020204020204" pitchFamily="34" charset="-122"/>
                <a:ea typeface="微软雅黑" panose="020B0503020204020204" pitchFamily="34" charset="-122"/>
              </a:rPr>
              <a:t>业</a:t>
            </a:r>
            <a:r>
              <a:rPr lang="zh-CN" altLang="en-US" sz="2400" dirty="0">
                <a:latin typeface="微软雅黑" panose="020B0503020204020204" pitchFamily="34" charset="-122"/>
                <a:ea typeface="微软雅黑" panose="020B0503020204020204" pitchFamily="34" charset="-122"/>
              </a:rPr>
              <a:t>和</a:t>
            </a:r>
            <a:r>
              <a:rPr lang="zh-CN" altLang="en-US" sz="2400" b="1" dirty="0">
                <a:solidFill>
                  <a:srgbClr val="C00000"/>
                </a:solidFill>
                <a:latin typeface="微软雅黑" panose="020B0503020204020204" pitchFamily="34" charset="-122"/>
                <a:ea typeface="微软雅黑" panose="020B0503020204020204" pitchFamily="34" charset="-122"/>
              </a:rPr>
              <a:t>轮回</a:t>
            </a:r>
            <a:r>
              <a:rPr lang="zh-CN" altLang="en-US" sz="2400" dirty="0">
                <a:latin typeface="微软雅黑" panose="020B0503020204020204" pitchFamily="34" charset="-122"/>
                <a:ea typeface="微软雅黑" panose="020B0503020204020204" pitchFamily="34" charset="-122"/>
              </a:rPr>
              <a:t>的思想，但反对</a:t>
            </a:r>
            <a:r>
              <a:rPr lang="zh-CN" altLang="en-US" sz="2400" b="1" dirty="0">
                <a:solidFill>
                  <a:srgbClr val="3333CC"/>
                </a:solidFill>
                <a:latin typeface="微软雅黑" panose="020B0503020204020204" pitchFamily="34" charset="-122"/>
                <a:ea typeface="微软雅黑" panose="020B0503020204020204" pitchFamily="34" charset="-122"/>
              </a:rPr>
              <a:t>婆罗门教</a:t>
            </a:r>
            <a:r>
              <a:rPr lang="zh-CN" altLang="en-US" sz="2400" dirty="0">
                <a:latin typeface="微软雅黑" panose="020B0503020204020204" pitchFamily="34" charset="-122"/>
                <a:ea typeface="微软雅黑" panose="020B0503020204020204" pitchFamily="34" charset="-122"/>
              </a:rPr>
              <a:t>的种姓圣神和杀生献祭，否定</a:t>
            </a:r>
            <a:r>
              <a:rPr lang="zh-CN" altLang="en-US" sz="2400" b="1" dirty="0">
                <a:solidFill>
                  <a:srgbClr val="3333CC"/>
                </a:solidFill>
                <a:latin typeface="微软雅黑" panose="020B0503020204020204" pitchFamily="34" charset="-122"/>
                <a:ea typeface="微软雅黑" panose="020B0503020204020204" pitchFamily="34" charset="-122"/>
              </a:rPr>
              <a:t>婆罗门</a:t>
            </a:r>
            <a:r>
              <a:rPr lang="zh-CN" altLang="en-US" sz="2400" dirty="0">
                <a:latin typeface="微软雅黑" panose="020B0503020204020204" pitchFamily="34" charset="-122"/>
                <a:ea typeface="微软雅黑" panose="020B0503020204020204" pitchFamily="34" charset="-122"/>
              </a:rPr>
              <a:t>祭司在解脱轮回中的引导作用。</a:t>
            </a:r>
            <a:r>
              <a:rPr lang="zh-CN" altLang="en-US" sz="2400" b="1" dirty="0">
                <a:solidFill>
                  <a:srgbClr val="3333CC"/>
                </a:solidFill>
                <a:latin typeface="微软雅黑" panose="020B0503020204020204" pitchFamily="34" charset="-122"/>
                <a:ea typeface="微软雅黑" panose="020B0503020204020204" pitchFamily="34" charset="-122"/>
              </a:rPr>
              <a:t>佛曰：</a:t>
            </a:r>
            <a:r>
              <a:rPr lang="zh-CN" altLang="en-US" sz="2400" b="1" dirty="0">
                <a:solidFill>
                  <a:srgbClr val="C00000"/>
                </a:solidFill>
                <a:latin typeface="微软雅黑" panose="020B0503020204020204" pitchFamily="34" charset="-122"/>
                <a:ea typeface="微软雅黑" panose="020B0503020204020204" pitchFamily="34" charset="-122"/>
              </a:rPr>
              <a:t>“众生皆苦”</a:t>
            </a:r>
            <a:r>
              <a:rPr lang="zh-CN" altLang="en-US" sz="2400" dirty="0">
                <a:latin typeface="微软雅黑" panose="020B0503020204020204" pitchFamily="34" charset="-122"/>
                <a:ea typeface="微软雅黑" panose="020B0503020204020204" pitchFamily="34" charset="-122"/>
              </a:rPr>
              <a:t>，把今生的梦想寄希望于来世，是</a:t>
            </a:r>
            <a:r>
              <a:rPr lang="zh-CN" altLang="en-US" sz="2400" b="1" dirty="0">
                <a:solidFill>
                  <a:srgbClr val="3333CC"/>
                </a:solidFill>
                <a:latin typeface="微软雅黑" panose="020B0503020204020204" pitchFamily="34" charset="-122"/>
                <a:ea typeface="微软雅黑" panose="020B0503020204020204" pitchFamily="34" charset="-122"/>
              </a:rPr>
              <a:t>农耕文明</a:t>
            </a:r>
            <a:r>
              <a:rPr lang="zh-CN" altLang="en-US" sz="2400" dirty="0">
                <a:latin typeface="微软雅黑" panose="020B0503020204020204" pitchFamily="34" charset="-122"/>
                <a:ea typeface="微软雅黑" panose="020B0503020204020204" pitchFamily="34" charset="-122"/>
              </a:rPr>
              <a:t>特点。</a:t>
            </a:r>
            <a:endParaRPr lang="zh-CN" altLang="en-US" sz="2400" dirty="0">
              <a:latin typeface="微软雅黑" panose="020B0503020204020204" pitchFamily="34" charset="-122"/>
              <a:ea typeface="微软雅黑" panose="020B0503020204020204" pitchFamily="34" charset="-122"/>
            </a:endParaRPr>
          </a:p>
        </p:txBody>
      </p:sp>
      <p:sp>
        <p:nvSpPr>
          <p:cNvPr id="27651" name="灯片编号占位符 3"/>
          <p:cNvSpPr txBox="1">
            <a:spLocks noGrp="1"/>
          </p:cNvSpPr>
          <p:nvPr/>
        </p:nvSpPr>
        <p:spPr>
          <a:xfrm>
            <a:off x="6553200" y="6245225"/>
            <a:ext cx="2289175"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en-US" altLang="zh-CN" sz="1400" u="none" dirty="0">
                <a:latin typeface="Arial" panose="020B0604020202020204" pitchFamily="34" charset="0"/>
              </a:rPr>
            </a:fld>
            <a:endParaRPr lang="en-US" altLang="zh-CN" sz="1400" u="none" dirty="0">
              <a:latin typeface="Arial" panose="020B0604020202020204" pitchFamily="34" charset="0"/>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云形 2"/>
          <p:cNvSpPr/>
          <p:nvPr/>
        </p:nvSpPr>
        <p:spPr>
          <a:xfrm>
            <a:off x="622300" y="713105"/>
            <a:ext cx="8064500" cy="5988050"/>
          </a:xfrm>
          <a:prstGeom prst="cloud">
            <a:avLst/>
          </a:prstGeom>
          <a:gradFill>
            <a:gsLst>
              <a:gs pos="0">
                <a:srgbClr val="FBFB11"/>
              </a:gs>
              <a:gs pos="100000">
                <a:srgbClr val="838309"/>
              </a:gs>
            </a:gsLst>
            <a:lin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674"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104451" name="Rectangle 1027"/>
          <p:cNvSpPr>
            <a:spLocks noGrp="1" noChangeArrowheads="1"/>
          </p:cNvSpPr>
          <p:nvPr>
            <p:ph idx="1"/>
          </p:nvPr>
        </p:nvSpPr>
        <p:spPr>
          <a:xfrm>
            <a:off x="622300" y="117475"/>
            <a:ext cx="8064500" cy="4572635"/>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ts val="50"/>
              </a:spcBef>
              <a:spcAft>
                <a:spcPts val="0"/>
              </a:spcAft>
              <a:buClr>
                <a:schemeClr val="accent1"/>
              </a:buClr>
              <a:buSzPct val="65000"/>
              <a:buFont typeface="Wingdings" panose="05000000000000000000" pitchFamily="2" charset="2"/>
              <a:buNone/>
              <a:defRPr/>
            </a:pPr>
            <a:r>
              <a:rPr kumimoji="0" lang="en-US" altLang="zh-CN" sz="5400" b="1" i="1"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华文琥珀" panose="02010800040101010101" pitchFamily="2" charset="-122"/>
                <a:ea typeface="华文琥珀" panose="02010800040101010101" pitchFamily="2" charset="-122"/>
                <a:cs typeface="+mn-cs"/>
              </a:rPr>
              <a:t>    </a:t>
            </a:r>
            <a:r>
              <a:rPr lang="zh-CN" altLang="en-US" sz="4800" i="1">
                <a:solidFill>
                  <a:srgbClr val="3333CC"/>
                </a:solidFill>
                <a:latin typeface="华文琥珀" panose="02010800040101010101" pitchFamily="2" charset="-122"/>
                <a:ea typeface="华文琥珀" panose="02010800040101010101" pitchFamily="2" charset="-122"/>
              </a:rPr>
              <a:t>思考：</a:t>
            </a:r>
            <a:endParaRPr lang="zh-CN" altLang="en-US"/>
          </a:p>
          <a:p>
            <a:pPr marL="342900" marR="0" lvl="0" indent="-342900" algn="l" defTabSz="914400" rtl="0" eaLnBrk="1" fontAlgn="base" latinLnBrk="0" hangingPunct="1">
              <a:lnSpc>
                <a:spcPct val="135000"/>
              </a:lnSpc>
              <a:spcBef>
                <a:spcPct val="50000"/>
              </a:spcBef>
              <a:spcAft>
                <a:spcPts val="0"/>
              </a:spcAft>
              <a:buClr>
                <a:schemeClr val="accent1"/>
              </a:buClr>
              <a:buSzPct val="65000"/>
              <a:buFont typeface="Wingdings" panose="05000000000000000000" pitchFamily="2" charset="2"/>
              <a:buNone/>
              <a:defRPr/>
            </a:pPr>
            <a:r>
              <a:rPr kumimoji="0" lang="zh-CN" altLang="en-US" sz="5400" b="1" i="0" u="none" strike="noStrike" kern="0" cap="none" spc="0" normalizeH="0" baseline="0" noProof="0" dirty="0" smtClean="0">
                <a:ln>
                  <a:noFill/>
                </a:ln>
                <a:solidFill>
                  <a:srgbClr val="FF6600"/>
                </a:solidFill>
                <a:effectLst>
                  <a:outerShdw blurRad="38100" dist="38100" dir="2700000" algn="tl">
                    <a:srgbClr val="C0C0C0"/>
                  </a:outerShdw>
                </a:effectLst>
                <a:uLnTx/>
                <a:uFillTx/>
                <a:latin typeface="+mn-lt"/>
                <a:ea typeface="黑体" panose="02010609060101010101" pitchFamily="2" charset="-122"/>
                <a:cs typeface="+mn-cs"/>
              </a:rPr>
              <a:t>      </a:t>
            </a:r>
            <a:r>
              <a:rPr kumimoji="0" lang="zh-CN" altLang="en-US" sz="5400" b="1" i="0" u="none" strike="noStrike" kern="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为什么中国农耕社会稳定持续了两千年？</a:t>
            </a:r>
            <a:endParaRPr kumimoji="0" lang="zh-CN" altLang="en-US" sz="5400" b="1" i="0" u="none" strike="noStrike" kern="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1" fontAlgn="base" latinLnBrk="0" hangingPunct="1">
              <a:lnSpc>
                <a:spcPct val="135000"/>
              </a:lnSpc>
              <a:spcBef>
                <a:spcPct val="70000"/>
              </a:spcBef>
              <a:spcAft>
                <a:spcPts val="0"/>
              </a:spcAft>
              <a:buClr>
                <a:schemeClr val="accent1"/>
              </a:buClr>
              <a:buSzPct val="65000"/>
              <a:buFont typeface="Wingdings" panose="05000000000000000000" pitchFamily="2" charset="2"/>
              <a:buNone/>
              <a:defRPr/>
            </a:pPr>
            <a:r>
              <a:rPr kumimoji="0" lang="zh-CN" altLang="en-US" sz="4400" b="1" i="1"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华文琥珀" panose="02010800040101010101" pitchFamily="2" charset="-122"/>
                <a:ea typeface="华文琥珀" panose="02010800040101010101" pitchFamily="2" charset="-122"/>
                <a:cs typeface="+mn-cs"/>
              </a:rPr>
              <a:t>儒家文化的核心价值观念！</a:t>
            </a:r>
            <a:endParaRPr kumimoji="0" lang="zh-CN" altLang="en-US" sz="4400" b="1" i="1" u="none" strike="noStrike" kern="0" cap="none" spc="0" normalizeH="0" baseline="0" noProof="0" dirty="0" smtClean="0">
              <a:ln>
                <a:noFill/>
              </a:ln>
              <a:solidFill>
                <a:srgbClr val="0033CC"/>
              </a:solidFill>
              <a:effectLst>
                <a:outerShdw blurRad="38100" dist="38100" dir="2700000" algn="tl">
                  <a:srgbClr val="C0C0C0"/>
                </a:outerShdw>
              </a:effectLst>
              <a:uLnTx/>
              <a:uFillTx/>
              <a:latin typeface="华文琥珀" panose="02010800040101010101" pitchFamily="2" charset="-122"/>
              <a:ea typeface="华文琥珀" panose="02010800040101010101" pitchFamily="2" charset="-122"/>
              <a:cs typeface="+mn-cs"/>
            </a:endParaRPr>
          </a:p>
        </p:txBody>
      </p:sp>
      <p:pic>
        <p:nvPicPr>
          <p:cNvPr id="5" name="图片 4" descr="452002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0530" y="215265"/>
            <a:ext cx="914400" cy="914400"/>
          </a:xfrm>
          <a:prstGeom prst="rect">
            <a:avLst/>
          </a:prstGeom>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animEffect transition="in" filter="fade">
                                      <p:cBhvr>
                                        <p:cTn id="7" dur="300">
                                          <p:stCondLst>
                                            <p:cond delay="0"/>
                                          </p:stCondLst>
                                        </p:cTn>
                                        <p:tgtEl>
                                          <p:spTgt spid="1044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451">
                                            <p:txEl>
                                              <p:pRg st="1" end="1"/>
                                            </p:txEl>
                                          </p:spTgt>
                                        </p:tgtEl>
                                        <p:attrNameLst>
                                          <p:attrName>style.visibility</p:attrName>
                                        </p:attrNameLst>
                                      </p:cBhvr>
                                      <p:to>
                                        <p:strVal val="visible"/>
                                      </p:to>
                                    </p:set>
                                    <p:animEffect transition="in" filter="fade">
                                      <p:cBhvr>
                                        <p:cTn id="12" dur="300">
                                          <p:stCondLst>
                                            <p:cond delay="0"/>
                                          </p:stCondLst>
                                        </p:cTn>
                                        <p:tgtEl>
                                          <p:spTgt spid="1044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451">
                                            <p:txEl>
                                              <p:pRg st="2" end="2"/>
                                            </p:txEl>
                                          </p:spTgt>
                                        </p:tgtEl>
                                        <p:attrNameLst>
                                          <p:attrName>style.visibility</p:attrName>
                                        </p:attrNameLst>
                                      </p:cBhvr>
                                      <p:to>
                                        <p:strVal val="visible"/>
                                      </p:to>
                                    </p:set>
                                    <p:animEffect transition="in" filter="fade">
                                      <p:cBhvr>
                                        <p:cTn id="17" dur="300">
                                          <p:stCondLst>
                                            <p:cond delay="0"/>
                                          </p:stCondLst>
                                        </p:cTn>
                                        <p:tgtEl>
                                          <p:spTgt spid="1044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3"/>
          <p:cNvSpPr/>
          <p:nvPr/>
        </p:nvSpPr>
        <p:spPr>
          <a:xfrm>
            <a:off x="1936750" y="1352550"/>
            <a:ext cx="7009130" cy="2264410"/>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just" latinLnBrk="1">
              <a:lnSpc>
                <a:spcPct val="140000"/>
              </a:lnSpc>
              <a:buClr>
                <a:srgbClr val="FF0000"/>
              </a:buClr>
              <a:buFont typeface="Wingdings" panose="05000000000000000000" charset="0"/>
              <a:buChar char="n"/>
            </a:pPr>
            <a:r>
              <a:rPr lang="zh-CN" altLang="en-US" sz="20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老子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（约公元前</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571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年～前</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471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年），字伯阳，谥号聃，又称李耳（古时“老”和“李”同音；“聃”和“耳”同义）苦县历乡曲仁里（今河南省鹿邑市太清宫）人。 曾做过周朝“守藏室之官”（管理藏书的官员），是中国最伟大的哲学家和思想家之一，被道教尊为教祖，世界文化名人。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3780" name="Picture 4" descr="老子-1"/>
          <p:cNvPicPr>
            <a:picLocks noChangeAspect="1"/>
          </p:cNvPicPr>
          <p:nvPr/>
        </p:nvPicPr>
        <p:blipFill>
          <a:blip r:embed="rId1"/>
          <a:stretch>
            <a:fillRect/>
          </a:stretch>
        </p:blipFill>
        <p:spPr>
          <a:xfrm>
            <a:off x="7404100" y="4224655"/>
            <a:ext cx="1584325" cy="2089150"/>
          </a:xfrm>
          <a:prstGeom prst="rect">
            <a:avLst/>
          </a:prstGeom>
          <a:noFill/>
          <a:ln w="9525">
            <a:noFill/>
          </a:ln>
        </p:spPr>
      </p:pic>
      <p:pic>
        <p:nvPicPr>
          <p:cNvPr id="203781" name="Picture 5" descr="老子-2"/>
          <p:cNvPicPr>
            <a:picLocks noChangeAspect="1"/>
          </p:cNvPicPr>
          <p:nvPr/>
        </p:nvPicPr>
        <p:blipFill>
          <a:blip r:embed="rId2"/>
          <a:stretch>
            <a:fillRect/>
          </a:stretch>
        </p:blipFill>
        <p:spPr>
          <a:xfrm>
            <a:off x="119380" y="1352550"/>
            <a:ext cx="1706245" cy="2235200"/>
          </a:xfrm>
          <a:prstGeom prst="rect">
            <a:avLst/>
          </a:prstGeom>
          <a:noFill/>
          <a:ln w="9525">
            <a:noFill/>
          </a:ln>
        </p:spPr>
      </p:pic>
      <p:sp>
        <p:nvSpPr>
          <p:cNvPr id="203782" name="Rectangle 6"/>
          <p:cNvSpPr/>
          <p:nvPr/>
        </p:nvSpPr>
        <p:spPr>
          <a:xfrm>
            <a:off x="215900" y="4054475"/>
            <a:ext cx="6927850" cy="2429510"/>
          </a:xfrm>
          <a:prstGeom prst="rect">
            <a:avLst/>
          </a:prstGeom>
          <a:solidFill>
            <a:srgbClr val="CCFFCC"/>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40000"/>
              </a:lnSpc>
              <a:buClr>
                <a:srgbClr val="FF0000"/>
              </a:buClr>
              <a:buFont typeface="Wingdings" panose="05000000000000000000" charset="0"/>
              <a:buChar char="n"/>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老子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出函谷关前著有五千言的《老子》一书，又名《道德经》。它与《易经》和《论语》并列为对中国人影响最深远的三部思想巨著。《道德经》分为上、下两册，共81章，前37章为上篇道经，第38章以后为下篇德经，全书的思想结构是：道是德的“体”，德是道的“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3781"/>
                                        </p:tgtEl>
                                        <p:attrNameLst>
                                          <p:attrName>style.visibility</p:attrName>
                                        </p:attrNameLst>
                                      </p:cBhvr>
                                      <p:to>
                                        <p:strVal val="visible"/>
                                      </p:to>
                                    </p:set>
                                    <p:animEffect transition="in" filter="blinds(horizontal)">
                                      <p:cBhvr>
                                        <p:cTn id="7" dur="500"/>
                                        <p:tgtEl>
                                          <p:spTgt spid="203781"/>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03779">
                                            <p:bg/>
                                          </p:spTgt>
                                        </p:tgtEl>
                                        <p:attrNameLst>
                                          <p:attrName>style.visibility</p:attrName>
                                        </p:attrNameLst>
                                      </p:cBhvr>
                                      <p:to>
                                        <p:strVal val="visible"/>
                                      </p:to>
                                    </p:set>
                                    <p:anim calcmode="lin" valueType="num">
                                      <p:cBhvr additive="base">
                                        <p:cTn id="11" dur="500" fill="hold"/>
                                        <p:tgtEl>
                                          <p:spTgt spid="203779">
                                            <p:bg/>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3779">
                                            <p:bg/>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03779">
                                            <p:txEl>
                                              <p:pRg st="0" end="0"/>
                                            </p:txEl>
                                          </p:spTgt>
                                        </p:tgtEl>
                                        <p:attrNameLst>
                                          <p:attrName>style.visibility</p:attrName>
                                        </p:attrNameLst>
                                      </p:cBhvr>
                                      <p:to>
                                        <p:strVal val="visible"/>
                                      </p:to>
                                    </p:set>
                                    <p:animEffect transition="in" filter="blinds(horizontal)">
                                      <p:cBhvr>
                                        <p:cTn id="16" dur="500"/>
                                        <p:tgtEl>
                                          <p:spTgt spid="203779">
                                            <p:txEl>
                                              <p:pRg st="0" end="0"/>
                                            </p:txEl>
                                          </p:spTgt>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203780"/>
                                        </p:tgtEl>
                                        <p:attrNameLst>
                                          <p:attrName>style.visibility</p:attrName>
                                        </p:attrNameLst>
                                      </p:cBhvr>
                                      <p:to>
                                        <p:strVal val="visible"/>
                                      </p:to>
                                    </p:set>
                                    <p:animEffect transition="in" filter="blinds(horizontal)">
                                      <p:cBhvr>
                                        <p:cTn id="20" dur="500"/>
                                        <p:tgtEl>
                                          <p:spTgt spid="203780"/>
                                        </p:tgtEl>
                                      </p:cBhvr>
                                    </p:animEffect>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203782">
                                            <p:bg/>
                                          </p:spTgt>
                                        </p:tgtEl>
                                        <p:attrNameLst>
                                          <p:attrName>style.visibility</p:attrName>
                                        </p:attrNameLst>
                                      </p:cBhvr>
                                      <p:to>
                                        <p:strVal val="visible"/>
                                      </p:to>
                                    </p:set>
                                    <p:anim calcmode="lin" valueType="num">
                                      <p:cBhvr additive="base">
                                        <p:cTn id="24" dur="500" fill="hold"/>
                                        <p:tgtEl>
                                          <p:spTgt spid="203782">
                                            <p:bg/>
                                          </p:spTgt>
                                        </p:tgtEl>
                                        <p:attrNameLst>
                                          <p:attrName>ppt_x</p:attrName>
                                        </p:attrNameLst>
                                      </p:cBhvr>
                                      <p:tavLst>
                                        <p:tav tm="0">
                                          <p:val>
                                            <p:strVal val="1+#ppt_w/2"/>
                                          </p:val>
                                        </p:tav>
                                        <p:tav tm="100000">
                                          <p:val>
                                            <p:strVal val="#ppt_x"/>
                                          </p:val>
                                        </p:tav>
                                      </p:tavLst>
                                    </p:anim>
                                    <p:anim calcmode="lin" valueType="num">
                                      <p:cBhvr additive="base">
                                        <p:cTn id="25" dur="500" fill="hold"/>
                                        <p:tgtEl>
                                          <p:spTgt spid="203782">
                                            <p:bg/>
                                          </p:spTgt>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3" presetClass="entr" presetSubtype="10" fill="hold" grpId="0" nodeType="afterEffect">
                                  <p:stCondLst>
                                    <p:cond delay="0"/>
                                  </p:stCondLst>
                                  <p:childTnLst>
                                    <p:set>
                                      <p:cBhvr>
                                        <p:cTn id="28" dur="1" fill="hold">
                                          <p:stCondLst>
                                            <p:cond delay="0"/>
                                          </p:stCondLst>
                                        </p:cTn>
                                        <p:tgtEl>
                                          <p:spTgt spid="203782">
                                            <p:txEl>
                                              <p:pRg st="0" end="0"/>
                                            </p:txEl>
                                          </p:spTgt>
                                        </p:tgtEl>
                                        <p:attrNameLst>
                                          <p:attrName>style.visibility</p:attrName>
                                        </p:attrNameLst>
                                      </p:cBhvr>
                                      <p:to>
                                        <p:strVal val="visible"/>
                                      </p:to>
                                    </p:set>
                                    <p:animEffect transition="in" filter="blinds(horizontal)">
                                      <p:cBhvr>
                                        <p:cTn id="29" dur="500"/>
                                        <p:tgtEl>
                                          <p:spTgt spid="2037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nimBg="1" uiExpand="1" build="allAtOnce"/>
      <p:bldP spid="203782" grpId="0" animBg="1" uiExpand="1"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80" name="Picture 4" descr="老子-1"/>
          <p:cNvPicPr>
            <a:picLocks noChangeAspect="1"/>
          </p:cNvPicPr>
          <p:nvPr/>
        </p:nvPicPr>
        <p:blipFill>
          <a:blip r:embed="rId1"/>
          <a:stretch>
            <a:fillRect/>
          </a:stretch>
        </p:blipFill>
        <p:spPr>
          <a:xfrm>
            <a:off x="101600" y="3911600"/>
            <a:ext cx="1767840" cy="2332355"/>
          </a:xfrm>
          <a:prstGeom prst="rect">
            <a:avLst/>
          </a:prstGeom>
          <a:noFill/>
          <a:ln w="9525">
            <a:noFill/>
          </a:ln>
        </p:spPr>
      </p:pic>
      <p:pic>
        <p:nvPicPr>
          <p:cNvPr id="203781" name="Picture 5" descr="老子-2"/>
          <p:cNvPicPr>
            <a:picLocks noChangeAspect="1"/>
          </p:cNvPicPr>
          <p:nvPr/>
        </p:nvPicPr>
        <p:blipFill>
          <a:blip r:embed="rId2"/>
          <a:stretch>
            <a:fillRect/>
          </a:stretch>
        </p:blipFill>
        <p:spPr>
          <a:xfrm>
            <a:off x="119380" y="1496060"/>
            <a:ext cx="1706245" cy="2235200"/>
          </a:xfrm>
          <a:prstGeom prst="rect">
            <a:avLst/>
          </a:prstGeom>
          <a:noFill/>
          <a:ln w="9525">
            <a:noFill/>
          </a:ln>
        </p:spPr>
      </p:pic>
      <p:sp>
        <p:nvSpPr>
          <p:cNvPr id="203783" name="Rectangle 7"/>
          <p:cNvSpPr/>
          <p:nvPr/>
        </p:nvSpPr>
        <p:spPr>
          <a:xfrm>
            <a:off x="1920875" y="1311910"/>
            <a:ext cx="7062470" cy="4932680"/>
          </a:xfrm>
          <a:prstGeom prst="rect">
            <a:avLst/>
          </a:prstGeom>
          <a:solidFill>
            <a:srgbClr val="FFFF99"/>
          </a:solidFill>
          <a:ln w="22225" cap="flat" cmpd="sng">
            <a:solidFill>
              <a:srgbClr val="FFCC00"/>
            </a:solidFill>
            <a:prstDash val="solid"/>
            <a:miter/>
            <a:headEnd type="none" w="med" len="med"/>
            <a:tailEnd type="none" w="med" len="med"/>
          </a:ln>
        </p:spPr>
        <p:txBody>
          <a:bodyPr lIns="54000" rIns="54000" anchor="ctr"/>
          <a:lstStyle/>
          <a:p>
            <a:pPr marL="342900" indent="-342900" algn="l" latinLnBrk="1">
              <a:lnSpc>
                <a:spcPct val="120000"/>
              </a:lnSpc>
              <a:buClr>
                <a:srgbClr val="C00000"/>
              </a:buClr>
              <a:buFont typeface="Wingdings" panose="05000000000000000000" charset="0"/>
              <a:buChar char="p"/>
            </a:pPr>
            <a:r>
              <a:rPr lang="zh-CN" altLang="en-US"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老子</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试图建立一个囊括宇宙万物的理论。</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20000"/>
              </a:lnSpc>
              <a:buClr>
                <a:srgbClr val="C00000"/>
              </a:buClr>
              <a:buFont typeface="Wingdings" panose="05000000000000000000" charset="0"/>
              <a:buChar char="p"/>
            </a:pPr>
            <a:r>
              <a:rPr lang="zh-CN" altLang="en-US"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老子</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认为一切事物都遵循这样的规律（道）。</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20000"/>
              </a:lnSpc>
              <a:buClr>
                <a:srgbClr val="C00000"/>
              </a:buClr>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事物本身的内部不是单一的、静止的，而是相对复杂和变化的。事物本身即是阴阳的统一体。</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20000"/>
              </a:lnSpc>
              <a:buClr>
                <a:srgbClr val="C00000"/>
              </a:buClr>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相互对立的事物会互相转化，即是阴阳转化。</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20000"/>
              </a:lnSpc>
              <a:buClr>
                <a:srgbClr val="C00000"/>
              </a:buClr>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方法（德）来源于事物的规律（道）。</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20000"/>
              </a:lnSpc>
              <a:buClr>
                <a:srgbClr val="C00000"/>
              </a:buClr>
              <a:buFont typeface="Wingdings" panose="05000000000000000000" charset="0"/>
              <a:buChar char="p"/>
            </a:pPr>
            <a:r>
              <a:rPr lang="zh-CN" altLang="en-US" sz="2400"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老子</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的“无为”并不是以“无为”为目的，而是以“有为”为目的。因为根据之前提到的“道”“无为”会转化为“有为”。</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20000"/>
              </a:lnSpc>
              <a:buClr>
                <a:srgbClr val="C00000"/>
              </a:buClr>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这种思想的高明之处在于，虽然主观上不以取得利益为目的，客观上却可以更好地实现利益。</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203783">
                                            <p:txEl>
                                              <p:pRg st="4294967295" end="4294967295"/>
                                            </p:txEl>
                                          </p:spTgt>
                                        </p:tgtEl>
                                        <p:attrNameLst>
                                          <p:attrName>style.visibility</p:attrName>
                                        </p:attrNameLst>
                                      </p:cBhvr>
                                      <p:to>
                                        <p:strVal val="visible"/>
                                      </p:to>
                                    </p:set>
                                    <p:animEffect transition="in" filter="blinds(vertical)">
                                      <p:cBhvr>
                                        <p:cTn id="7" dur="500"/>
                                        <p:tgtEl>
                                          <p:spTgt spid="203783">
                                            <p:txEl>
                                              <p:pRg st="4294967295" end="4294967295"/>
                                            </p:txEl>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03783">
                                            <p:txEl>
                                              <p:pRg st="0" end="0"/>
                                            </p:txEl>
                                          </p:spTgt>
                                        </p:tgtEl>
                                        <p:attrNameLst>
                                          <p:attrName>style.visibility</p:attrName>
                                        </p:attrNameLst>
                                      </p:cBhvr>
                                      <p:to>
                                        <p:strVal val="visible"/>
                                      </p:to>
                                    </p:set>
                                    <p:animEffect transition="in" filter="blinds(vertical)">
                                      <p:cBhvr>
                                        <p:cTn id="10" dur="500"/>
                                        <p:tgtEl>
                                          <p:spTgt spid="203783">
                                            <p:txEl>
                                              <p:pRg st="0" end="0"/>
                                            </p:txEl>
                                          </p:spTgt>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203783">
                                            <p:txEl>
                                              <p:pRg st="1" end="1"/>
                                            </p:txEl>
                                          </p:spTgt>
                                        </p:tgtEl>
                                        <p:attrNameLst>
                                          <p:attrName>style.visibility</p:attrName>
                                        </p:attrNameLst>
                                      </p:cBhvr>
                                      <p:to>
                                        <p:strVal val="visible"/>
                                      </p:to>
                                    </p:set>
                                    <p:animEffect transition="in" filter="blinds(vertical)">
                                      <p:cBhvr>
                                        <p:cTn id="13" dur="500"/>
                                        <p:tgtEl>
                                          <p:spTgt spid="203783">
                                            <p:txEl>
                                              <p:pRg st="1" end="1"/>
                                            </p:txEl>
                                          </p:spTgt>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203783">
                                            <p:txEl>
                                              <p:pRg st="2" end="2"/>
                                            </p:txEl>
                                          </p:spTgt>
                                        </p:tgtEl>
                                        <p:attrNameLst>
                                          <p:attrName>style.visibility</p:attrName>
                                        </p:attrNameLst>
                                      </p:cBhvr>
                                      <p:to>
                                        <p:strVal val="visible"/>
                                      </p:to>
                                    </p:set>
                                    <p:animEffect transition="in" filter="blinds(vertical)">
                                      <p:cBhvr>
                                        <p:cTn id="16" dur="500"/>
                                        <p:tgtEl>
                                          <p:spTgt spid="203783">
                                            <p:txEl>
                                              <p:pRg st="2" end="2"/>
                                            </p:txEl>
                                          </p:spTgt>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203783">
                                            <p:txEl>
                                              <p:pRg st="3" end="3"/>
                                            </p:txEl>
                                          </p:spTgt>
                                        </p:tgtEl>
                                        <p:attrNameLst>
                                          <p:attrName>style.visibility</p:attrName>
                                        </p:attrNameLst>
                                      </p:cBhvr>
                                      <p:to>
                                        <p:strVal val="visible"/>
                                      </p:to>
                                    </p:set>
                                    <p:animEffect transition="in" filter="blinds(vertical)">
                                      <p:cBhvr>
                                        <p:cTn id="19" dur="500"/>
                                        <p:tgtEl>
                                          <p:spTgt spid="203783">
                                            <p:txEl>
                                              <p:pRg st="3" end="3"/>
                                            </p:txEl>
                                          </p:spTgt>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203783">
                                            <p:txEl>
                                              <p:pRg st="4" end="4"/>
                                            </p:txEl>
                                          </p:spTgt>
                                        </p:tgtEl>
                                        <p:attrNameLst>
                                          <p:attrName>style.visibility</p:attrName>
                                        </p:attrNameLst>
                                      </p:cBhvr>
                                      <p:to>
                                        <p:strVal val="visible"/>
                                      </p:to>
                                    </p:set>
                                    <p:animEffect transition="in" filter="blinds(vertical)">
                                      <p:cBhvr>
                                        <p:cTn id="22" dur="500"/>
                                        <p:tgtEl>
                                          <p:spTgt spid="203783">
                                            <p:txEl>
                                              <p:pRg st="4" end="4"/>
                                            </p:txEl>
                                          </p:spTgt>
                                        </p:tgtEl>
                                      </p:cBhvr>
                                    </p:animEffect>
                                  </p:childTnLst>
                                </p:cTn>
                              </p:par>
                              <p:par>
                                <p:cTn id="23" presetID="3" presetClass="entr" presetSubtype="5" fill="hold" grpId="0" nodeType="withEffect">
                                  <p:stCondLst>
                                    <p:cond delay="0"/>
                                  </p:stCondLst>
                                  <p:childTnLst>
                                    <p:set>
                                      <p:cBhvr>
                                        <p:cTn id="24" dur="1" fill="hold">
                                          <p:stCondLst>
                                            <p:cond delay="0"/>
                                          </p:stCondLst>
                                        </p:cTn>
                                        <p:tgtEl>
                                          <p:spTgt spid="203783">
                                            <p:txEl>
                                              <p:pRg st="5" end="5"/>
                                            </p:txEl>
                                          </p:spTgt>
                                        </p:tgtEl>
                                        <p:attrNameLst>
                                          <p:attrName>style.visibility</p:attrName>
                                        </p:attrNameLst>
                                      </p:cBhvr>
                                      <p:to>
                                        <p:strVal val="visible"/>
                                      </p:to>
                                    </p:set>
                                    <p:animEffect transition="in" filter="blinds(vertical)">
                                      <p:cBhvr>
                                        <p:cTn id="25" dur="500"/>
                                        <p:tgtEl>
                                          <p:spTgt spid="203783">
                                            <p:txEl>
                                              <p:pRg st="5" end="5"/>
                                            </p:txEl>
                                          </p:spTgt>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203783">
                                            <p:txEl>
                                              <p:pRg st="6" end="6"/>
                                            </p:txEl>
                                          </p:spTgt>
                                        </p:tgtEl>
                                        <p:attrNameLst>
                                          <p:attrName>style.visibility</p:attrName>
                                        </p:attrNameLst>
                                      </p:cBhvr>
                                      <p:to>
                                        <p:strVal val="visible"/>
                                      </p:to>
                                    </p:set>
                                    <p:animEffect transition="in" filter="blinds(vertical)">
                                      <p:cBhvr>
                                        <p:cTn id="28" dur="500"/>
                                        <p:tgtEl>
                                          <p:spTgt spid="2037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3" grpId="0" animBg="1" uiExpand="1"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4" name="Rectangle 8"/>
          <p:cNvSpPr/>
          <p:nvPr/>
        </p:nvSpPr>
        <p:spPr>
          <a:xfrm>
            <a:off x="1849755" y="1308735"/>
            <a:ext cx="6985000" cy="2713990"/>
          </a:xfrm>
          <a:prstGeom prst="rect">
            <a:avLst/>
          </a:prstGeom>
          <a:solidFill>
            <a:srgbClr val="CCFFCC"/>
          </a:solidFill>
          <a:ln w="22225" cap="flat" cmpd="sng">
            <a:solidFill>
              <a:srgbClr val="FFCC00"/>
            </a:solidFill>
            <a:prstDash val="solid"/>
            <a:miter/>
            <a:headEnd type="none" w="med" len="med"/>
            <a:tailEnd type="none" w="med" len="med"/>
          </a:ln>
        </p:spPr>
        <p:txBody>
          <a:bodyPr lIns="54000" rIns="54000" anchor="ctr"/>
          <a:lstStyle/>
          <a:p>
            <a:pPr marL="285750" indent="-285750" algn="just" latinLnBrk="1">
              <a:lnSpc>
                <a:spcPct val="140000"/>
              </a:lnSpc>
              <a:buClr>
                <a:srgbClr val="FF0000"/>
              </a:buClr>
              <a:buSzTx/>
              <a:buFont typeface="Wingdings" panose="05000000000000000000" charset="0"/>
              <a:buChar char="n"/>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庄子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公元前369－公元前286），姓庄，名周，先秦时期伟大的哲学家、思想家和文学家，宋国蒙（今安徽蒙城，又说河南商丘东北）人，老子思想的继承和发展者，代表作品为《庄子》，主张“天人合一”和“清静无为”。庄子的物质生活虽然贫困，但精神生活却异常丰富：读书、漫游、观察、遐想，追求“至人无己”的自由境界。</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3785" name="Picture 9" descr="庄子"/>
          <p:cNvPicPr>
            <a:picLocks noChangeAspect="1"/>
          </p:cNvPicPr>
          <p:nvPr/>
        </p:nvPicPr>
        <p:blipFill>
          <a:blip r:embed="rId1"/>
          <a:stretch>
            <a:fillRect/>
          </a:stretch>
        </p:blipFill>
        <p:spPr>
          <a:xfrm>
            <a:off x="126683" y="1506855"/>
            <a:ext cx="1655762" cy="2160588"/>
          </a:xfrm>
          <a:prstGeom prst="rect">
            <a:avLst/>
          </a:prstGeom>
          <a:noFill/>
          <a:ln w="9525">
            <a:noFill/>
          </a:ln>
        </p:spPr>
      </p:pic>
      <p:pic>
        <p:nvPicPr>
          <p:cNvPr id="203786" name="Picture 10" descr="刘安"/>
          <p:cNvPicPr>
            <a:picLocks noChangeAspect="1"/>
          </p:cNvPicPr>
          <p:nvPr/>
        </p:nvPicPr>
        <p:blipFill>
          <a:blip r:embed="rId2"/>
          <a:stretch>
            <a:fillRect/>
          </a:stretch>
        </p:blipFill>
        <p:spPr>
          <a:xfrm>
            <a:off x="7178993" y="4134485"/>
            <a:ext cx="1655762" cy="2305050"/>
          </a:xfrm>
          <a:prstGeom prst="rect">
            <a:avLst/>
          </a:prstGeom>
          <a:noFill/>
          <a:ln w="9525">
            <a:noFill/>
          </a:ln>
        </p:spPr>
      </p:pic>
      <p:sp>
        <p:nvSpPr>
          <p:cNvPr id="203787" name="Rectangle 11"/>
          <p:cNvSpPr/>
          <p:nvPr/>
        </p:nvSpPr>
        <p:spPr>
          <a:xfrm>
            <a:off x="127000" y="4134485"/>
            <a:ext cx="6985000" cy="2336800"/>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just" latinLnBrk="1">
              <a:lnSpc>
                <a:spcPct val="140000"/>
              </a:lnSpc>
              <a:buClr>
                <a:srgbClr val="FF0000"/>
              </a:buClr>
              <a:buSzTx/>
              <a:buFont typeface="Wingdings" panose="05000000000000000000" charset="0"/>
              <a:buChar char="n"/>
            </a:pPr>
            <a:r>
              <a:rPr lang="zh-CN" altLang="en-US" sz="1800" b="1" dirty="0">
                <a:latin typeface="Times New Roman" panose="02020603050405020304" pitchFamily="18" charset="0"/>
                <a:ea typeface="楷体_GB2312" pitchFamily="49"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刘安</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前179－前122），汉高祖刘邦之孙，淮南王。招宾客方术之士数千人，编写《淮南子》，内容涉及政治、哲学、伦理学、史学、文学、经济、物理、化学、天文、地理、农业水利、医学养生等领域，以道家的自然天道观为中心，认为宇宙万物都是由“道”所派生。</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03785"/>
                                        </p:tgtEl>
                                        <p:attrNameLst>
                                          <p:attrName>style.visibility</p:attrName>
                                        </p:attrNameLst>
                                      </p:cBhvr>
                                      <p:to>
                                        <p:strVal val="visible"/>
                                      </p:to>
                                    </p:set>
                                    <p:animEffect transition="in" filter="blinds(horizontal)">
                                      <p:cBhvr>
                                        <p:cTn id="7" dur="500"/>
                                        <p:tgtEl>
                                          <p:spTgt spid="203785"/>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03784">
                                            <p:bg/>
                                          </p:spTgt>
                                        </p:tgtEl>
                                        <p:attrNameLst>
                                          <p:attrName>style.visibility</p:attrName>
                                        </p:attrNameLst>
                                      </p:cBhvr>
                                      <p:to>
                                        <p:strVal val="visible"/>
                                      </p:to>
                                    </p:set>
                                    <p:anim calcmode="lin" valueType="num">
                                      <p:cBhvr additive="base">
                                        <p:cTn id="11" dur="500" fill="hold"/>
                                        <p:tgtEl>
                                          <p:spTgt spid="203784">
                                            <p:bg/>
                                          </p:spTgt>
                                        </p:tgtEl>
                                        <p:attrNameLst>
                                          <p:attrName>ppt_x</p:attrName>
                                        </p:attrNameLst>
                                      </p:cBhvr>
                                      <p:tavLst>
                                        <p:tav tm="0">
                                          <p:val>
                                            <p:strVal val="1+#ppt_w/2"/>
                                          </p:val>
                                        </p:tav>
                                        <p:tav tm="100000">
                                          <p:val>
                                            <p:strVal val="#ppt_x"/>
                                          </p:val>
                                        </p:tav>
                                      </p:tavLst>
                                    </p:anim>
                                    <p:anim calcmode="lin" valueType="num">
                                      <p:cBhvr additive="base">
                                        <p:cTn id="12" dur="500" fill="hold"/>
                                        <p:tgtEl>
                                          <p:spTgt spid="203784">
                                            <p:bg/>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03784">
                                            <p:txEl>
                                              <p:pRg st="0" end="0"/>
                                            </p:txEl>
                                          </p:spTgt>
                                        </p:tgtEl>
                                        <p:attrNameLst>
                                          <p:attrName>style.visibility</p:attrName>
                                        </p:attrNameLst>
                                      </p:cBhvr>
                                      <p:to>
                                        <p:strVal val="visible"/>
                                      </p:to>
                                    </p:set>
                                    <p:animEffect transition="in" filter="blinds(horizontal)">
                                      <p:cBhvr>
                                        <p:cTn id="16" dur="500"/>
                                        <p:tgtEl>
                                          <p:spTgt spid="203784">
                                            <p:txEl>
                                              <p:pRg st="0" end="0"/>
                                            </p:txEl>
                                          </p:spTgt>
                                        </p:tgtEl>
                                      </p:cBhvr>
                                    </p:animEffect>
                                  </p:childTnLst>
                                </p:cTn>
                              </p:par>
                            </p:childTnLst>
                          </p:cTn>
                        </p:par>
                        <p:par>
                          <p:cTn id="17" fill="hold">
                            <p:stCondLst>
                              <p:cond delay="1500"/>
                            </p:stCondLst>
                            <p:childTnLst>
                              <p:par>
                                <p:cTn id="18" presetID="3" presetClass="entr" presetSubtype="10" fill="hold" nodeType="afterEffect">
                                  <p:stCondLst>
                                    <p:cond delay="0"/>
                                  </p:stCondLst>
                                  <p:childTnLst>
                                    <p:set>
                                      <p:cBhvr>
                                        <p:cTn id="19" dur="1" fill="hold">
                                          <p:stCondLst>
                                            <p:cond delay="0"/>
                                          </p:stCondLst>
                                        </p:cTn>
                                        <p:tgtEl>
                                          <p:spTgt spid="203786"/>
                                        </p:tgtEl>
                                        <p:attrNameLst>
                                          <p:attrName>style.visibility</p:attrName>
                                        </p:attrNameLst>
                                      </p:cBhvr>
                                      <p:to>
                                        <p:strVal val="visible"/>
                                      </p:to>
                                    </p:set>
                                    <p:animEffect transition="in" filter="blinds(horizontal)">
                                      <p:cBhvr>
                                        <p:cTn id="20" dur="500"/>
                                        <p:tgtEl>
                                          <p:spTgt spid="203786"/>
                                        </p:tgtEl>
                                      </p:cBhvr>
                                    </p:animEffect>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203787">
                                            <p:bg/>
                                          </p:spTgt>
                                        </p:tgtEl>
                                        <p:attrNameLst>
                                          <p:attrName>style.visibility</p:attrName>
                                        </p:attrNameLst>
                                      </p:cBhvr>
                                      <p:to>
                                        <p:strVal val="visible"/>
                                      </p:to>
                                    </p:set>
                                    <p:anim calcmode="lin" valueType="num">
                                      <p:cBhvr additive="base">
                                        <p:cTn id="24" dur="500" fill="hold"/>
                                        <p:tgtEl>
                                          <p:spTgt spid="203787">
                                            <p:bg/>
                                          </p:spTgt>
                                        </p:tgtEl>
                                        <p:attrNameLst>
                                          <p:attrName>ppt_x</p:attrName>
                                        </p:attrNameLst>
                                      </p:cBhvr>
                                      <p:tavLst>
                                        <p:tav tm="0">
                                          <p:val>
                                            <p:strVal val="1+#ppt_w/2"/>
                                          </p:val>
                                        </p:tav>
                                        <p:tav tm="100000">
                                          <p:val>
                                            <p:strVal val="#ppt_x"/>
                                          </p:val>
                                        </p:tav>
                                      </p:tavLst>
                                    </p:anim>
                                    <p:anim calcmode="lin" valueType="num">
                                      <p:cBhvr additive="base">
                                        <p:cTn id="25" dur="500" fill="hold"/>
                                        <p:tgtEl>
                                          <p:spTgt spid="203787">
                                            <p:bg/>
                                          </p:spTgt>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3" presetClass="entr" presetSubtype="10" fill="hold" grpId="0" nodeType="afterEffect">
                                  <p:stCondLst>
                                    <p:cond delay="0"/>
                                  </p:stCondLst>
                                  <p:childTnLst>
                                    <p:set>
                                      <p:cBhvr>
                                        <p:cTn id="28" dur="1" fill="hold">
                                          <p:stCondLst>
                                            <p:cond delay="0"/>
                                          </p:stCondLst>
                                        </p:cTn>
                                        <p:tgtEl>
                                          <p:spTgt spid="203787">
                                            <p:txEl>
                                              <p:pRg st="0" end="0"/>
                                            </p:txEl>
                                          </p:spTgt>
                                        </p:tgtEl>
                                        <p:attrNameLst>
                                          <p:attrName>style.visibility</p:attrName>
                                        </p:attrNameLst>
                                      </p:cBhvr>
                                      <p:to>
                                        <p:strVal val="visible"/>
                                      </p:to>
                                    </p:set>
                                    <p:animEffect transition="in" filter="blinds(horizontal)">
                                      <p:cBhvr>
                                        <p:cTn id="29" dur="500"/>
                                        <p:tgtEl>
                                          <p:spTgt spid="2037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4" grpId="0" animBg="1" build="allAtOnce"/>
      <p:bldP spid="203787" grpId="0" animBg="1" uiExpand="1"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788" name="Picture 12" descr="张道陵"/>
          <p:cNvPicPr>
            <a:picLocks noChangeAspect="1"/>
          </p:cNvPicPr>
          <p:nvPr/>
        </p:nvPicPr>
        <p:blipFill>
          <a:blip r:embed="rId1"/>
          <a:stretch>
            <a:fillRect/>
          </a:stretch>
        </p:blipFill>
        <p:spPr>
          <a:xfrm>
            <a:off x="306070" y="1402080"/>
            <a:ext cx="1750695" cy="2360930"/>
          </a:xfrm>
          <a:prstGeom prst="rect">
            <a:avLst/>
          </a:prstGeom>
          <a:noFill/>
          <a:ln w="9525">
            <a:noFill/>
          </a:ln>
        </p:spPr>
      </p:pic>
      <p:pic>
        <p:nvPicPr>
          <p:cNvPr id="203789" name="Picture 13" descr="张道陵-1"/>
          <p:cNvPicPr>
            <a:picLocks noChangeAspect="1"/>
          </p:cNvPicPr>
          <p:nvPr/>
        </p:nvPicPr>
        <p:blipFill>
          <a:blip r:embed="rId2"/>
          <a:stretch>
            <a:fillRect/>
          </a:stretch>
        </p:blipFill>
        <p:spPr>
          <a:xfrm>
            <a:off x="254635" y="3839210"/>
            <a:ext cx="1802130" cy="2586990"/>
          </a:xfrm>
          <a:prstGeom prst="rect">
            <a:avLst/>
          </a:prstGeom>
          <a:noFill/>
          <a:ln w="9525">
            <a:noFill/>
          </a:ln>
        </p:spPr>
      </p:pic>
      <p:sp>
        <p:nvSpPr>
          <p:cNvPr id="203790" name="Rectangle 14"/>
          <p:cNvSpPr/>
          <p:nvPr/>
        </p:nvSpPr>
        <p:spPr>
          <a:xfrm>
            <a:off x="2178050" y="1332230"/>
            <a:ext cx="6624320" cy="5093970"/>
          </a:xfrm>
          <a:prstGeom prst="rect">
            <a:avLst/>
          </a:prstGeom>
          <a:solidFill>
            <a:srgbClr val="FFFF99"/>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张道陵 (34年～156年)，道教创始人，第一代天师。本名张陵，东汉沛国丰邑(今江苏丰县)人。道书载：为汉留侯张子房八世孙。</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因当时社会的种种原因，张道陵无意官场，决计修道拯救百姓。 张道陵在蜀汉之境设24治，为布化行道的机构，先后在青城山、龙虎山、巴蜀地区传道，创立了中国土生土长的宗教——道教。凡入道者交五斗米为信，后人因称其教为“五斗米道”。因张道陵为该教第一代天师，故教徒尊称“祖天师”，又称其教为“天师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张天师尊老子为教祖，奉《老子五千文》为最高经典，并自撰《老子想尔注》发挥老子的道家思想。以“道”为最高信仰，将“道”和老子相提并论。宣扬人君按“道意”治国，则太平；循“道意”治民，民即寿考。</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03788"/>
                                        </p:tgtEl>
                                        <p:attrNameLst>
                                          <p:attrName>style.visibility</p:attrName>
                                        </p:attrNameLst>
                                      </p:cBhvr>
                                      <p:to>
                                        <p:strVal val="visible"/>
                                      </p:to>
                                    </p:set>
                                    <p:anim calcmode="lin" valueType="num">
                                      <p:cBhvr additive="base">
                                        <p:cTn id="7" dur="500" fill="hold"/>
                                        <p:tgtEl>
                                          <p:spTgt spid="203788"/>
                                        </p:tgtEl>
                                        <p:attrNameLst>
                                          <p:attrName>ppt_x</p:attrName>
                                        </p:attrNameLst>
                                      </p:cBhvr>
                                      <p:tavLst>
                                        <p:tav tm="0">
                                          <p:val>
                                            <p:strVal val="0-#ppt_w/2"/>
                                          </p:val>
                                        </p:tav>
                                        <p:tav tm="100000">
                                          <p:val>
                                            <p:strVal val="#ppt_x"/>
                                          </p:val>
                                        </p:tav>
                                      </p:tavLst>
                                    </p:anim>
                                    <p:anim calcmode="lin" valueType="num">
                                      <p:cBhvr additive="base">
                                        <p:cTn id="8" dur="500" fill="hold"/>
                                        <p:tgtEl>
                                          <p:spTgt spid="2037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03789"/>
                                        </p:tgtEl>
                                        <p:attrNameLst>
                                          <p:attrName>style.visibility</p:attrName>
                                        </p:attrNameLst>
                                      </p:cBhvr>
                                      <p:to>
                                        <p:strVal val="visible"/>
                                      </p:to>
                                    </p:set>
                                    <p:anim calcmode="lin" valueType="num">
                                      <p:cBhvr additive="base">
                                        <p:cTn id="12" dur="500" fill="hold"/>
                                        <p:tgtEl>
                                          <p:spTgt spid="203789"/>
                                        </p:tgtEl>
                                        <p:attrNameLst>
                                          <p:attrName>ppt_x</p:attrName>
                                        </p:attrNameLst>
                                      </p:cBhvr>
                                      <p:tavLst>
                                        <p:tav tm="0">
                                          <p:val>
                                            <p:strVal val="0-#ppt_w/2"/>
                                          </p:val>
                                        </p:tav>
                                        <p:tav tm="100000">
                                          <p:val>
                                            <p:strVal val="#ppt_x"/>
                                          </p:val>
                                        </p:tav>
                                      </p:tavLst>
                                    </p:anim>
                                    <p:anim calcmode="lin" valueType="num">
                                      <p:cBhvr additive="base">
                                        <p:cTn id="13" dur="500" fill="hold"/>
                                        <p:tgtEl>
                                          <p:spTgt spid="2037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03790">
                                            <p:bg/>
                                          </p:spTgt>
                                        </p:tgtEl>
                                        <p:attrNameLst>
                                          <p:attrName>style.visibility</p:attrName>
                                        </p:attrNameLst>
                                      </p:cBhvr>
                                      <p:to>
                                        <p:strVal val="visible"/>
                                      </p:to>
                                    </p:set>
                                    <p:anim calcmode="lin" valueType="num">
                                      <p:cBhvr additive="base">
                                        <p:cTn id="17" dur="500" fill="hold"/>
                                        <p:tgtEl>
                                          <p:spTgt spid="203790">
                                            <p:bg/>
                                          </p:spTgt>
                                        </p:tgtEl>
                                        <p:attrNameLst>
                                          <p:attrName>ppt_x</p:attrName>
                                        </p:attrNameLst>
                                      </p:cBhvr>
                                      <p:tavLst>
                                        <p:tav tm="0">
                                          <p:val>
                                            <p:strVal val="1+#ppt_w/2"/>
                                          </p:val>
                                        </p:tav>
                                        <p:tav tm="100000">
                                          <p:val>
                                            <p:strVal val="#ppt_x"/>
                                          </p:val>
                                        </p:tav>
                                      </p:tavLst>
                                    </p:anim>
                                    <p:anim calcmode="lin" valueType="num">
                                      <p:cBhvr additive="base">
                                        <p:cTn id="18" dur="500" fill="hold"/>
                                        <p:tgtEl>
                                          <p:spTgt spid="203790">
                                            <p:bg/>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03790">
                                            <p:txEl>
                                              <p:pRg st="0" end="0"/>
                                            </p:txEl>
                                          </p:spTgt>
                                        </p:tgtEl>
                                        <p:attrNameLst>
                                          <p:attrName>style.visibility</p:attrName>
                                        </p:attrNameLst>
                                      </p:cBhvr>
                                      <p:to>
                                        <p:strVal val="visible"/>
                                      </p:to>
                                    </p:set>
                                    <p:anim calcmode="lin" valueType="num">
                                      <p:cBhvr additive="base">
                                        <p:cTn id="21" dur="500" fill="hold"/>
                                        <p:tgtEl>
                                          <p:spTgt spid="203790">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203790">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03790">
                                            <p:txEl>
                                              <p:pRg st="1" end="1"/>
                                            </p:txEl>
                                          </p:spTgt>
                                        </p:tgtEl>
                                        <p:attrNameLst>
                                          <p:attrName>style.visibility</p:attrName>
                                        </p:attrNameLst>
                                      </p:cBhvr>
                                      <p:to>
                                        <p:strVal val="visible"/>
                                      </p:to>
                                    </p:set>
                                    <p:anim calcmode="lin" valueType="num">
                                      <p:cBhvr additive="base">
                                        <p:cTn id="25" dur="500" fill="hold"/>
                                        <p:tgtEl>
                                          <p:spTgt spid="203790">
                                            <p:txEl>
                                              <p:pRg st="1" end="1"/>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03790">
                                            <p:txEl>
                                              <p:pRg st="1" end="1"/>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03790">
                                            <p:txEl>
                                              <p:pRg st="2" end="2"/>
                                            </p:txEl>
                                          </p:spTgt>
                                        </p:tgtEl>
                                        <p:attrNameLst>
                                          <p:attrName>style.visibility</p:attrName>
                                        </p:attrNameLst>
                                      </p:cBhvr>
                                      <p:to>
                                        <p:strVal val="visible"/>
                                      </p:to>
                                    </p:set>
                                    <p:anim calcmode="lin" valueType="num">
                                      <p:cBhvr additive="base">
                                        <p:cTn id="29" dur="500" fill="hold"/>
                                        <p:tgtEl>
                                          <p:spTgt spid="203790">
                                            <p:txEl>
                                              <p:pRg st="2" end="2"/>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0379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90" grpId="0" animBg="1" uiExpand="1"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9" name="Rectangle 3"/>
          <p:cNvSpPr/>
          <p:nvPr/>
        </p:nvSpPr>
        <p:spPr>
          <a:xfrm>
            <a:off x="1835150" y="1415415"/>
            <a:ext cx="6985000" cy="2393950"/>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1800" b="1" dirty="0">
                <a:latin typeface="Times New Roman" panose="02020603050405020304" pitchFamily="18" charset="0"/>
                <a:ea typeface="楷体_GB2312" pitchFamily="49"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孔子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前551年～前479年），名丘，字仲尼，汉族，东周时期鲁国陬邑（今山东曲阜市南辛镇）人，春秋末期的思想家和教育家、政治家，儒家思想的创始人。孔子集华夏上古文化之大成，在世时已被誉为“天纵之圣”、“天之木铎”，被后世统治者尊为孔圣人、至圣、 至圣先师、万世师表，是“世界十大文化名人”之首。</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9382" name="Rectangle 6"/>
          <p:cNvSpPr/>
          <p:nvPr/>
        </p:nvSpPr>
        <p:spPr>
          <a:xfrm>
            <a:off x="250825" y="4027170"/>
            <a:ext cx="6985000" cy="2568575"/>
          </a:xfrm>
          <a:prstGeom prst="rect">
            <a:avLst/>
          </a:prstGeom>
          <a:solidFill>
            <a:srgbClr val="CCFFCC"/>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500"/>
              </a:spcBef>
              <a:spcAft>
                <a:spcPts val="0"/>
              </a:spcAft>
              <a:buClr>
                <a:srgbClr val="FF0000"/>
              </a:buClr>
              <a:buSzTx/>
              <a:buFont typeface="Wingdings" panose="05000000000000000000" charset="0"/>
              <a:buChar char="n"/>
            </a:pPr>
            <a:r>
              <a:rPr lang="en-US" altLang="zh-CN" sz="1800" b="1" dirty="0">
                <a:latin typeface="Times New Roman" panose="02020603050405020304" pitchFamily="18" charset="0"/>
                <a:ea typeface="楷体_GB2312" pitchFamily="49"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孔子是当时社会最博学的学者之一 ，他曾修《诗》《书》《礼》 《乐》，序《周易》，著《春秋》。《论语》是儒家学派的经典著作之一，由孔子的弟子及其再传弟子编撰而成。它以语录体和对话文体为主，记录了孔子及其弟子言行，集中体现了孔子的政治主张、伦理思想、道德观念及教育原则等。孔丘弟子多达三千人，其中贤人七十二，有很多皆为东周时期各国高官栋梁。</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29388" name="Picture 12" descr="孔子"/>
          <p:cNvPicPr>
            <a:picLocks noChangeAspect="1"/>
          </p:cNvPicPr>
          <p:nvPr/>
        </p:nvPicPr>
        <p:blipFill>
          <a:blip r:embed="rId1"/>
          <a:stretch>
            <a:fillRect/>
          </a:stretch>
        </p:blipFill>
        <p:spPr>
          <a:xfrm>
            <a:off x="90805" y="1415415"/>
            <a:ext cx="1744345" cy="2352675"/>
          </a:xfrm>
          <a:prstGeom prst="rect">
            <a:avLst/>
          </a:prstGeom>
          <a:noFill/>
          <a:ln w="9525">
            <a:noFill/>
          </a:ln>
        </p:spPr>
      </p:pic>
      <p:pic>
        <p:nvPicPr>
          <p:cNvPr id="229389" name="Picture 13" descr="孔子-1"/>
          <p:cNvPicPr>
            <a:picLocks noChangeAspect="1"/>
          </p:cNvPicPr>
          <p:nvPr/>
        </p:nvPicPr>
        <p:blipFill>
          <a:blip r:embed="rId2"/>
          <a:stretch>
            <a:fillRect/>
          </a:stretch>
        </p:blipFill>
        <p:spPr>
          <a:xfrm>
            <a:off x="7342188" y="4027170"/>
            <a:ext cx="1655762" cy="2325688"/>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29388"/>
                                        </p:tgtEl>
                                        <p:attrNameLst>
                                          <p:attrName>style.visibility</p:attrName>
                                        </p:attrNameLst>
                                      </p:cBhvr>
                                      <p:to>
                                        <p:strVal val="visible"/>
                                      </p:to>
                                    </p:set>
                                    <p:animEffect transition="in" filter="blinds(horizontal)">
                                      <p:cBhvr>
                                        <p:cTn id="7" dur="500"/>
                                        <p:tgtEl>
                                          <p:spTgt spid="22938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29379">
                                            <p:bg/>
                                          </p:spTgt>
                                        </p:tgtEl>
                                        <p:attrNameLst>
                                          <p:attrName>style.visibility</p:attrName>
                                        </p:attrNameLst>
                                      </p:cBhvr>
                                      <p:to>
                                        <p:strVal val="visible"/>
                                      </p:to>
                                    </p:set>
                                    <p:anim calcmode="lin" valueType="num">
                                      <p:cBhvr additive="base">
                                        <p:cTn id="11" dur="500" fill="hold"/>
                                        <p:tgtEl>
                                          <p:spTgt spid="229379">
                                            <p:bg/>
                                          </p:spTgt>
                                        </p:tgtEl>
                                        <p:attrNameLst>
                                          <p:attrName>ppt_x</p:attrName>
                                        </p:attrNameLst>
                                      </p:cBhvr>
                                      <p:tavLst>
                                        <p:tav tm="0">
                                          <p:val>
                                            <p:strVal val="1+#ppt_w/2"/>
                                          </p:val>
                                        </p:tav>
                                        <p:tav tm="100000">
                                          <p:val>
                                            <p:strVal val="#ppt_x"/>
                                          </p:val>
                                        </p:tav>
                                      </p:tavLst>
                                    </p:anim>
                                    <p:anim calcmode="lin" valueType="num">
                                      <p:cBhvr additive="base">
                                        <p:cTn id="12" dur="500" fill="hold"/>
                                        <p:tgtEl>
                                          <p:spTgt spid="229379">
                                            <p:bg/>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29379">
                                            <p:txEl>
                                              <p:pRg st="0" end="0"/>
                                            </p:txEl>
                                          </p:spTgt>
                                        </p:tgtEl>
                                        <p:attrNameLst>
                                          <p:attrName>style.visibility</p:attrName>
                                        </p:attrNameLst>
                                      </p:cBhvr>
                                      <p:to>
                                        <p:strVal val="visible"/>
                                      </p:to>
                                    </p:set>
                                    <p:animEffect transition="in" filter="blinds(horizontal)">
                                      <p:cBhvr>
                                        <p:cTn id="16" dur="500"/>
                                        <p:tgtEl>
                                          <p:spTgt spid="22937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29389"/>
                                        </p:tgtEl>
                                        <p:attrNameLst>
                                          <p:attrName>style.visibility</p:attrName>
                                        </p:attrNameLst>
                                      </p:cBhvr>
                                      <p:to>
                                        <p:strVal val="visible"/>
                                      </p:to>
                                    </p:set>
                                    <p:animEffect transition="in" filter="blinds(horizontal)">
                                      <p:cBhvr>
                                        <p:cTn id="21" dur="500"/>
                                        <p:tgtEl>
                                          <p:spTgt spid="229389"/>
                                        </p:tgtEl>
                                      </p:cBhvr>
                                    </p:animEffect>
                                  </p:childTnLst>
                                </p:cTn>
                              </p:par>
                            </p:childTnLst>
                          </p:cTn>
                        </p:par>
                        <p:par>
                          <p:cTn id="22" fill="hold">
                            <p:stCondLst>
                              <p:cond delay="500"/>
                            </p:stCondLst>
                            <p:childTnLst>
                              <p:par>
                                <p:cTn id="23" presetID="2" presetClass="entr" presetSubtype="2" fill="hold" grpId="0" nodeType="afterEffect">
                                  <p:stCondLst>
                                    <p:cond delay="0"/>
                                  </p:stCondLst>
                                  <p:childTnLst>
                                    <p:set>
                                      <p:cBhvr>
                                        <p:cTn id="24" dur="1" fill="hold">
                                          <p:stCondLst>
                                            <p:cond delay="0"/>
                                          </p:stCondLst>
                                        </p:cTn>
                                        <p:tgtEl>
                                          <p:spTgt spid="229382">
                                            <p:bg/>
                                          </p:spTgt>
                                        </p:tgtEl>
                                        <p:attrNameLst>
                                          <p:attrName>style.visibility</p:attrName>
                                        </p:attrNameLst>
                                      </p:cBhvr>
                                      <p:to>
                                        <p:strVal val="visible"/>
                                      </p:to>
                                    </p:set>
                                    <p:anim calcmode="lin" valueType="num">
                                      <p:cBhvr additive="base">
                                        <p:cTn id="25" dur="500" fill="hold"/>
                                        <p:tgtEl>
                                          <p:spTgt spid="229382">
                                            <p:bg/>
                                          </p:spTgt>
                                        </p:tgtEl>
                                        <p:attrNameLst>
                                          <p:attrName>ppt_x</p:attrName>
                                        </p:attrNameLst>
                                      </p:cBhvr>
                                      <p:tavLst>
                                        <p:tav tm="0">
                                          <p:val>
                                            <p:strVal val="1+#ppt_w/2"/>
                                          </p:val>
                                        </p:tav>
                                        <p:tav tm="100000">
                                          <p:val>
                                            <p:strVal val="#ppt_x"/>
                                          </p:val>
                                        </p:tav>
                                      </p:tavLst>
                                    </p:anim>
                                    <p:anim calcmode="lin" valueType="num">
                                      <p:cBhvr additive="base">
                                        <p:cTn id="26" dur="500" fill="hold"/>
                                        <p:tgtEl>
                                          <p:spTgt spid="229382">
                                            <p:bg/>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29382">
                                            <p:txEl>
                                              <p:pRg st="0" end="0"/>
                                            </p:txEl>
                                          </p:spTgt>
                                        </p:tgtEl>
                                        <p:attrNameLst>
                                          <p:attrName>style.visibility</p:attrName>
                                        </p:attrNameLst>
                                      </p:cBhvr>
                                      <p:to>
                                        <p:strVal val="visible"/>
                                      </p:to>
                                    </p:set>
                                    <p:animEffect transition="in" filter="blinds(horizontal)">
                                      <p:cBhvr>
                                        <p:cTn id="30" dur="500"/>
                                        <p:tgtEl>
                                          <p:spTgt spid="2293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9" grpId="0" animBg="1" build="allAtOnce"/>
      <p:bldP spid="229382" grpId="0" animBg="1"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88" name="Picture 12" descr="孔子"/>
          <p:cNvPicPr>
            <a:picLocks noChangeAspect="1"/>
          </p:cNvPicPr>
          <p:nvPr/>
        </p:nvPicPr>
        <p:blipFill>
          <a:blip r:embed="rId1"/>
          <a:stretch>
            <a:fillRect/>
          </a:stretch>
        </p:blipFill>
        <p:spPr>
          <a:xfrm>
            <a:off x="7236718" y="1558608"/>
            <a:ext cx="1655762" cy="2232025"/>
          </a:xfrm>
          <a:prstGeom prst="rect">
            <a:avLst/>
          </a:prstGeom>
          <a:noFill/>
          <a:ln w="9525">
            <a:noFill/>
          </a:ln>
        </p:spPr>
      </p:pic>
      <p:pic>
        <p:nvPicPr>
          <p:cNvPr id="229389" name="Picture 13" descr="孔子-1"/>
          <p:cNvPicPr>
            <a:picLocks noChangeAspect="1"/>
          </p:cNvPicPr>
          <p:nvPr/>
        </p:nvPicPr>
        <p:blipFill>
          <a:blip r:embed="rId2"/>
          <a:stretch>
            <a:fillRect/>
          </a:stretch>
        </p:blipFill>
        <p:spPr>
          <a:xfrm>
            <a:off x="7236718" y="4077335"/>
            <a:ext cx="1655762" cy="2325688"/>
          </a:xfrm>
          <a:prstGeom prst="rect">
            <a:avLst/>
          </a:prstGeom>
          <a:noFill/>
          <a:ln w="9525">
            <a:noFill/>
          </a:ln>
        </p:spPr>
      </p:pic>
      <p:sp>
        <p:nvSpPr>
          <p:cNvPr id="229391" name="Rectangle 15"/>
          <p:cNvSpPr/>
          <p:nvPr/>
        </p:nvSpPr>
        <p:spPr>
          <a:xfrm>
            <a:off x="179765" y="3997325"/>
            <a:ext cx="6951345" cy="2722245"/>
          </a:xfrm>
          <a:prstGeom prst="rect">
            <a:avLst/>
          </a:prstGeom>
          <a:solidFill>
            <a:srgbClr val="CCFFCC"/>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孔子的经济思想最主要的是重义轻利、“见利思义”的义利观与“富民”思想。这也是儒家经济思想的主要内容。</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孔子所谓“义”，是一种社会道德规范，“利”指人们对物质利益的谋求。在“义”、“利”两者的关系上，把“义”摆在首要地位。他说：“见利思义”。要求人们在物质利益的面前，首先应该考虑怎样符合“义”。他认为“义然后取”。</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
        <p:nvSpPr>
          <p:cNvPr id="229392" name="Rectangle 16"/>
          <p:cNvSpPr/>
          <p:nvPr/>
        </p:nvSpPr>
        <p:spPr>
          <a:xfrm>
            <a:off x="160655" y="1414145"/>
            <a:ext cx="6970395" cy="2529840"/>
          </a:xfrm>
          <a:prstGeom prst="rect">
            <a:avLst/>
          </a:prstGeom>
          <a:solidFill>
            <a:schemeClr val="accent6">
              <a:lumMod val="40000"/>
              <a:lumOff val="60000"/>
            </a:schemeClr>
          </a:solidFill>
          <a:ln w="22225" cap="flat" cmpd="sng">
            <a:solidFill>
              <a:srgbClr val="FFCC00"/>
            </a:solidFill>
            <a:prstDash val="solid"/>
            <a:miter/>
            <a:headEnd type="none" w="med" len="med"/>
            <a:tailEnd type="none" w="med" len="med"/>
          </a:ln>
        </p:spPr>
        <p:txBody>
          <a:bodyPr lIns="54000" rIns="54000" anchor="ctr"/>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孔子最早提出人的天赋素质相近，个性差异主要是因为后天教育与社会环境影响（“性相近也，习相远也”）。</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他提倡“有教无类”，创办私学，广招学生，打破了奴隶主贵族对学校教育的垄断，把受教育的范围扩大到平民，顺应了当时社会发展的趋势。</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主张“学而优则仕”，强调应将道德教育放在首要地位。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29388"/>
                                        </p:tgtEl>
                                        <p:attrNameLst>
                                          <p:attrName>style.visibility</p:attrName>
                                        </p:attrNameLst>
                                      </p:cBhvr>
                                      <p:to>
                                        <p:strVal val="visible"/>
                                      </p:to>
                                    </p:set>
                                    <p:animEffect transition="in" filter="blinds(horizontal)">
                                      <p:cBhvr>
                                        <p:cTn id="7" dur="500"/>
                                        <p:tgtEl>
                                          <p:spTgt spid="22938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9389"/>
                                        </p:tgtEl>
                                        <p:attrNameLst>
                                          <p:attrName>style.visibility</p:attrName>
                                        </p:attrNameLst>
                                      </p:cBhvr>
                                      <p:to>
                                        <p:strVal val="visible"/>
                                      </p:to>
                                    </p:set>
                                    <p:animEffect transition="in" filter="blinds(horizontal)">
                                      <p:cBhvr>
                                        <p:cTn id="11" dur="500"/>
                                        <p:tgtEl>
                                          <p:spTgt spid="22938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229392">
                                            <p:bg/>
                                          </p:spTgt>
                                        </p:tgtEl>
                                        <p:attrNameLst>
                                          <p:attrName>style.visibility</p:attrName>
                                        </p:attrNameLst>
                                      </p:cBhvr>
                                      <p:to>
                                        <p:strVal val="visible"/>
                                      </p:to>
                                    </p:set>
                                    <p:anim calcmode="lin" valueType="num">
                                      <p:cBhvr additive="base">
                                        <p:cTn id="16" dur="500" fill="hold"/>
                                        <p:tgtEl>
                                          <p:spTgt spid="229392">
                                            <p:bg/>
                                          </p:spTgt>
                                        </p:tgtEl>
                                        <p:attrNameLst>
                                          <p:attrName>ppt_x</p:attrName>
                                        </p:attrNameLst>
                                      </p:cBhvr>
                                      <p:tavLst>
                                        <p:tav tm="0">
                                          <p:val>
                                            <p:strVal val="1+#ppt_w/2"/>
                                          </p:val>
                                        </p:tav>
                                        <p:tav tm="100000">
                                          <p:val>
                                            <p:strVal val="#ppt_x"/>
                                          </p:val>
                                        </p:tav>
                                      </p:tavLst>
                                    </p:anim>
                                    <p:anim calcmode="lin" valueType="num">
                                      <p:cBhvr additive="base">
                                        <p:cTn id="17" dur="500" fill="hold"/>
                                        <p:tgtEl>
                                          <p:spTgt spid="229392">
                                            <p:bg/>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2" fill="hold" grpId="0" nodeType="afterEffect">
                                  <p:stCondLst>
                                    <p:cond delay="0"/>
                                  </p:stCondLst>
                                  <p:childTnLst>
                                    <p:set>
                                      <p:cBhvr>
                                        <p:cTn id="20" dur="1" fill="hold">
                                          <p:stCondLst>
                                            <p:cond delay="0"/>
                                          </p:stCondLst>
                                        </p:cTn>
                                        <p:tgtEl>
                                          <p:spTgt spid="229391">
                                            <p:bg/>
                                          </p:spTgt>
                                        </p:tgtEl>
                                        <p:attrNameLst>
                                          <p:attrName>style.visibility</p:attrName>
                                        </p:attrNameLst>
                                      </p:cBhvr>
                                      <p:to>
                                        <p:strVal val="visible"/>
                                      </p:to>
                                    </p:set>
                                    <p:anim calcmode="lin" valueType="num">
                                      <p:cBhvr additive="base">
                                        <p:cTn id="21" dur="500" fill="hold"/>
                                        <p:tgtEl>
                                          <p:spTgt spid="229391">
                                            <p:bg/>
                                          </p:spTgt>
                                        </p:tgtEl>
                                        <p:attrNameLst>
                                          <p:attrName>ppt_x</p:attrName>
                                        </p:attrNameLst>
                                      </p:cBhvr>
                                      <p:tavLst>
                                        <p:tav tm="0">
                                          <p:val>
                                            <p:strVal val="1+#ppt_w/2"/>
                                          </p:val>
                                        </p:tav>
                                        <p:tav tm="100000">
                                          <p:val>
                                            <p:strVal val="#ppt_x"/>
                                          </p:val>
                                        </p:tav>
                                      </p:tavLst>
                                    </p:anim>
                                    <p:anim calcmode="lin" valueType="num">
                                      <p:cBhvr additive="base">
                                        <p:cTn id="22" dur="500" fill="hold"/>
                                        <p:tgtEl>
                                          <p:spTgt spid="229391">
                                            <p:bg/>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229391">
                                            <p:txEl>
                                              <p:pRg st="0" end="0"/>
                                            </p:txEl>
                                          </p:spTgt>
                                        </p:tgtEl>
                                        <p:attrNameLst>
                                          <p:attrName>style.visibility</p:attrName>
                                        </p:attrNameLst>
                                      </p:cBhvr>
                                      <p:to>
                                        <p:strVal val="visible"/>
                                      </p:to>
                                    </p:set>
                                    <p:anim calcmode="lin" valueType="num">
                                      <p:cBhvr additive="base">
                                        <p:cTn id="25" dur="500" fill="hold"/>
                                        <p:tgtEl>
                                          <p:spTgt spid="229391">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2939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229391">
                                            <p:txEl>
                                              <p:pRg st="1" end="1"/>
                                            </p:txEl>
                                          </p:spTgt>
                                        </p:tgtEl>
                                        <p:attrNameLst>
                                          <p:attrName>style.visibility</p:attrName>
                                        </p:attrNameLst>
                                      </p:cBhvr>
                                      <p:to>
                                        <p:strVal val="visible"/>
                                      </p:to>
                                    </p:set>
                                    <p:anim calcmode="lin" valueType="num">
                                      <p:cBhvr additive="base">
                                        <p:cTn id="29" dur="500" fill="hold"/>
                                        <p:tgtEl>
                                          <p:spTgt spid="229391">
                                            <p:txEl>
                                              <p:pRg st="1" end="1"/>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229391">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229392">
                                            <p:txEl>
                                              <p:pRg st="0" end="0"/>
                                            </p:txEl>
                                          </p:spTgt>
                                        </p:tgtEl>
                                        <p:attrNameLst>
                                          <p:attrName>style.visibility</p:attrName>
                                        </p:attrNameLst>
                                      </p:cBhvr>
                                      <p:to>
                                        <p:strVal val="visible"/>
                                      </p:to>
                                    </p:set>
                                    <p:anim calcmode="lin" valueType="num">
                                      <p:cBhvr additive="base">
                                        <p:cTn id="33" dur="500" fill="hold"/>
                                        <p:tgtEl>
                                          <p:spTgt spid="22939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9392">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229392">
                                            <p:txEl>
                                              <p:pRg st="1" end="1"/>
                                            </p:txEl>
                                          </p:spTgt>
                                        </p:tgtEl>
                                        <p:attrNameLst>
                                          <p:attrName>style.visibility</p:attrName>
                                        </p:attrNameLst>
                                      </p:cBhvr>
                                      <p:to>
                                        <p:strVal val="visible"/>
                                      </p:to>
                                    </p:set>
                                    <p:anim calcmode="lin" valueType="num">
                                      <p:cBhvr additive="base">
                                        <p:cTn id="37" dur="500" fill="hold"/>
                                        <p:tgtEl>
                                          <p:spTgt spid="229392">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29392">
                                            <p:txEl>
                                              <p:pRg st="1" end="1"/>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29392">
                                            <p:txEl>
                                              <p:pRg st="2" end="2"/>
                                            </p:txEl>
                                          </p:spTgt>
                                        </p:tgtEl>
                                        <p:attrNameLst>
                                          <p:attrName>style.visibility</p:attrName>
                                        </p:attrNameLst>
                                      </p:cBhvr>
                                      <p:to>
                                        <p:strVal val="visible"/>
                                      </p:to>
                                    </p:set>
                                    <p:anim calcmode="lin" valueType="num">
                                      <p:cBhvr additive="base">
                                        <p:cTn id="41" dur="500" fill="hold"/>
                                        <p:tgtEl>
                                          <p:spTgt spid="229392">
                                            <p:txEl>
                                              <p:pRg st="2" end="2"/>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22939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91" grpId="0" animBg="1" uiExpand="1" build="allAtOnce"/>
      <p:bldP spid="229392" grpId="0" animBg="1"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a:spLocks noGrp="1"/>
          </p:cNvSpPr>
          <p:nvPr>
            <p:ph type="title" idx="4294967295"/>
          </p:nvPr>
        </p:nvSpPr>
        <p:spPr>
          <a:xfrm>
            <a:off x="282575" y="216535"/>
            <a:ext cx="8404225" cy="1012190"/>
          </a:xfrm>
          <a:solidFill>
            <a:srgbClr val="FFFF00"/>
          </a:solidFill>
        </p:spPr>
        <p:txBody>
          <a:bodyPr vert="horz" wrap="square" lIns="91440" tIns="45720" rIns="91440" bIns="45720" anchor="b"/>
          <a:p>
            <a:pPr algn="ct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游牧文明的生产和生活</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3554" name="灯片编号占位符 3"/>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
        <p:nvSpPr>
          <p:cNvPr id="23555" name="Rectangle 6"/>
          <p:cNvSpPr>
            <a:spLocks noGrp="1"/>
          </p:cNvSpPr>
          <p:nvPr>
            <p:ph idx="4294967295"/>
          </p:nvPr>
        </p:nvSpPr>
        <p:spPr>
          <a:xfrm>
            <a:off x="242570" y="1521460"/>
            <a:ext cx="8549640" cy="1493520"/>
          </a:xfrm>
          <a:solidFill>
            <a:schemeClr val="accent1">
              <a:lumMod val="20000"/>
              <a:lumOff val="80000"/>
            </a:schemeClr>
          </a:solidFill>
        </p:spPr>
        <p:txBody>
          <a:bodyPr vert="horz" wrap="square" lIns="91440" tIns="45720" rIns="91440" bIns="45720" anchor="t"/>
          <a:p>
            <a:pPr>
              <a:lnSpc>
                <a:spcPct val="95000"/>
              </a:lnSpc>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游牧民族的生活</a:t>
            </a:r>
            <a:r>
              <a:rPr lang="zh-CN" altLang="en-US" sz="2400" dirty="0">
                <a:latin typeface="微软雅黑" panose="020B0503020204020204" pitchFamily="34" charset="-122"/>
                <a:ea typeface="微软雅黑" panose="020B0503020204020204" pitchFamily="34" charset="-122"/>
              </a:rPr>
              <a:t>要求水、草等环境条件，生产对象是跑动的牲畜，且必须能够制服这些牲畜。</a:t>
            </a:r>
            <a:r>
              <a:rPr lang="zh-CN" altLang="en-US" sz="2400" dirty="0">
                <a:solidFill>
                  <a:srgbClr val="C00000"/>
                </a:solidFill>
                <a:latin typeface="微软雅黑" panose="020B0503020204020204" pitchFamily="34" charset="-122"/>
                <a:ea typeface="微软雅黑" panose="020B0503020204020204" pitchFamily="34" charset="-122"/>
              </a:rPr>
              <a:t>严酷的环境和迁徙不定的生活铸就了他们强壮彪悍的体魄和好动、好斗、刚烈、豪放甚至是急躁的性格；</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23556" name="Rectangle 5"/>
          <p:cNvSpPr txBox="1"/>
          <p:nvPr/>
        </p:nvSpPr>
        <p:spPr>
          <a:xfrm>
            <a:off x="179705" y="3014980"/>
            <a:ext cx="4249420" cy="3163570"/>
          </a:xfrm>
          <a:prstGeom prst="rect">
            <a:avLst/>
          </a:prstGeom>
          <a:solidFill>
            <a:schemeClr val="accent1">
              <a:lumMod val="20000"/>
              <a:lumOff val="80000"/>
            </a:schemeClr>
          </a:solidFill>
          <a:ln w="9525">
            <a:noFill/>
          </a:ln>
        </p:spPr>
        <p:txBody>
          <a:bodyPr anchor="t"/>
          <a:p>
            <a:pPr marL="469900" indent="-469900" eaLnBrk="0" fontAlgn="base" hangingPunct="0">
              <a:lnSpc>
                <a:spcPct val="90000"/>
              </a:lnSpc>
              <a:buClr>
                <a:srgbClr val="FF0000"/>
              </a:buClr>
              <a:buFont typeface="Wingdings" panose="05000000000000000000" charset="0"/>
              <a:buChar char="p"/>
            </a:pPr>
            <a:r>
              <a:rPr lang="zh-CN" altLang="en-US" sz="2400" u="none" dirty="0">
                <a:latin typeface="微软雅黑" panose="020B0503020204020204" pitchFamily="34" charset="-122"/>
                <a:ea typeface="微软雅黑" panose="020B0503020204020204" pitchFamily="34" charset="-122"/>
              </a:rPr>
              <a:t>迁徙环境总在变化，因此他们注意观察周围的自然环境，所有这些性格和心理的特征反映到西方的美学、文艺和小说上。如注重心理刻画、环境衬托、情节进展迅速等特色，而戏剧创作则呈现悲剧性浓于喜剧性的特点。</a:t>
            </a:r>
            <a:endParaRPr lang="zh-CN" altLang="en-US" sz="2400" u="none" dirty="0">
              <a:latin typeface="微软雅黑" panose="020B0503020204020204" pitchFamily="34" charset="-122"/>
              <a:ea typeface="微软雅黑" panose="020B0503020204020204" pitchFamily="34" charset="-122"/>
            </a:endParaRPr>
          </a:p>
        </p:txBody>
      </p:sp>
      <p:pic>
        <p:nvPicPr>
          <p:cNvPr id="23557" name="Picture 9" descr="http://wo.icfpa.cn/attachment/201103/12/66355_1299943380H0b0.jpg"/>
          <p:cNvPicPr>
            <a:picLocks noChangeAspect="1"/>
          </p:cNvPicPr>
          <p:nvPr/>
        </p:nvPicPr>
        <p:blipFill>
          <a:blip r:embed="rId1"/>
          <a:stretch>
            <a:fillRect/>
          </a:stretch>
        </p:blipFill>
        <p:spPr>
          <a:xfrm>
            <a:off x="4347528" y="2889250"/>
            <a:ext cx="4613275" cy="3260725"/>
          </a:xfrm>
          <a:prstGeom prst="rect">
            <a:avLst/>
          </a:prstGeom>
          <a:noFill/>
          <a:ln w="9525">
            <a:noFill/>
          </a:ln>
        </p:spPr>
      </p:pic>
    </p:spTree>
  </p:cSld>
  <p:clrMapOvr>
    <a:masterClrMapping/>
  </p:clrMapOvr>
  <p:transition>
    <p:blinds/>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88" name="Picture 12" descr="孔子"/>
          <p:cNvPicPr>
            <a:picLocks noChangeAspect="1"/>
          </p:cNvPicPr>
          <p:nvPr/>
        </p:nvPicPr>
        <p:blipFill>
          <a:blip r:embed="rId1"/>
          <a:stretch>
            <a:fillRect/>
          </a:stretch>
        </p:blipFill>
        <p:spPr>
          <a:xfrm>
            <a:off x="7236718" y="1415098"/>
            <a:ext cx="1655762" cy="2232025"/>
          </a:xfrm>
          <a:prstGeom prst="rect">
            <a:avLst/>
          </a:prstGeom>
          <a:noFill/>
          <a:ln w="9525">
            <a:noFill/>
          </a:ln>
        </p:spPr>
      </p:pic>
      <p:pic>
        <p:nvPicPr>
          <p:cNvPr id="229389" name="Picture 13" descr="孔子-1"/>
          <p:cNvPicPr>
            <a:picLocks noChangeAspect="1"/>
          </p:cNvPicPr>
          <p:nvPr/>
        </p:nvPicPr>
        <p:blipFill>
          <a:blip r:embed="rId2"/>
          <a:stretch>
            <a:fillRect/>
          </a:stretch>
        </p:blipFill>
        <p:spPr>
          <a:xfrm>
            <a:off x="7236718" y="3862070"/>
            <a:ext cx="1655762" cy="2325688"/>
          </a:xfrm>
          <a:prstGeom prst="rect">
            <a:avLst/>
          </a:prstGeom>
          <a:noFill/>
          <a:ln w="9525">
            <a:noFill/>
          </a:ln>
        </p:spPr>
      </p:pic>
      <p:sp>
        <p:nvSpPr>
          <p:cNvPr id="31749" name="Rectangle 2"/>
          <p:cNvSpPr/>
          <p:nvPr/>
        </p:nvSpPr>
        <p:spPr>
          <a:xfrm>
            <a:off x="250825" y="116205"/>
            <a:ext cx="8425180" cy="932815"/>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Rectangle 14"/>
          <p:cNvSpPr/>
          <p:nvPr/>
        </p:nvSpPr>
        <p:spPr>
          <a:xfrm>
            <a:off x="251460" y="1129665"/>
            <a:ext cx="6908165" cy="4033520"/>
          </a:xfrm>
          <a:prstGeom prst="rect">
            <a:avLst/>
          </a:prstGeom>
          <a:solidFill>
            <a:srgbClr val="FFFF99"/>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孔子政治思想核心是“礼”与“仁”。主张“为政以德”，这种治国方略也叫“德治”或“礼治”。这种把德、礼施之于民，实际上已打破了传统的礼不下庶人的信条，打破了贵族和庶民间原有的一条重要界限。</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孔子的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仁</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说，体现了人道精神；孔子的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礼</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说，则体现了礼制精神，即现代意义上的秩序和制度。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latinLnBrk="1">
              <a:lnSpc>
                <a:spcPct val="110000"/>
              </a:lnSpc>
              <a:buClr>
                <a:srgbClr val="C00000"/>
              </a:buClr>
              <a:buFont typeface="Wingdings" panose="05000000000000000000" charset="0"/>
              <a:buChar char="u"/>
            </a:pPr>
            <a:r>
              <a:rPr lang="zh-CN" altLang="en-US" sz="2000" dirty="0">
                <a:latin typeface="隶书" panose="02010509060101010101" pitchFamily="49" charset="-122"/>
              </a:rPr>
              <a:t>人道主义这是人类永恒的主题，对于任何社会，任何时代，任何一个政府都是适用的；</a:t>
            </a:r>
            <a:endParaRPr lang="zh-CN" altLang="en-US" sz="2000" dirty="0">
              <a:latin typeface="隶书" panose="02010509060101010101" pitchFamily="49" charset="-122"/>
            </a:endParaRPr>
          </a:p>
          <a:p>
            <a:pPr marL="800100" lvl="1" indent="-342900" algn="l" latinLnBrk="1">
              <a:lnSpc>
                <a:spcPct val="110000"/>
              </a:lnSpc>
              <a:buClr>
                <a:srgbClr val="C00000"/>
              </a:buClr>
              <a:buFont typeface="Wingdings" panose="05000000000000000000" charset="0"/>
              <a:buChar char="u"/>
            </a:pPr>
            <a:r>
              <a:rPr lang="zh-CN" altLang="en-US" sz="2000" dirty="0">
                <a:latin typeface="隶书" panose="02010509060101010101" pitchFamily="49" charset="-122"/>
              </a:rPr>
              <a:t>秩序和制度社会则是建立人类文明社会的基本要求。</a:t>
            </a:r>
            <a:endParaRPr lang="zh-CN" altLang="en-US" sz="2000" dirty="0">
              <a:latin typeface="隶书" panose="02010509060101010101" pitchFamily="49" charset="-122"/>
            </a:endParaRPr>
          </a:p>
          <a:p>
            <a:pPr marL="800100" lvl="1" indent="-342900" algn="l" latinLnBrk="1">
              <a:lnSpc>
                <a:spcPct val="110000"/>
              </a:lnSpc>
              <a:buClr>
                <a:srgbClr val="C00000"/>
              </a:buClr>
              <a:buFont typeface="Wingdings" panose="05000000000000000000" charset="0"/>
              <a:buChar char="u"/>
            </a:pPr>
            <a:r>
              <a:rPr lang="zh-CN" altLang="en-US" sz="2000" dirty="0">
                <a:latin typeface="隶书" panose="02010509060101010101" pitchFamily="49" charset="-122"/>
              </a:rPr>
              <a:t>孔子的这种人道主义和秩序精神是中国古代社会政治思想的精华。</a:t>
            </a:r>
            <a:endParaRPr lang="zh-CN" altLang="en-US" sz="2000" dirty="0">
              <a:latin typeface="隶书" panose="02010509060101010101" pitchFamily="49" charset="-122"/>
            </a:endParaRPr>
          </a:p>
        </p:txBody>
      </p:sp>
      <p:sp>
        <p:nvSpPr>
          <p:cNvPr id="234508" name="Rectangle 12"/>
          <p:cNvSpPr/>
          <p:nvPr/>
        </p:nvSpPr>
        <p:spPr>
          <a:xfrm>
            <a:off x="233680" y="5168265"/>
            <a:ext cx="6858635" cy="1529715"/>
          </a:xfrm>
          <a:prstGeom prst="rect">
            <a:avLst/>
          </a:prstGeom>
          <a:solidFill>
            <a:schemeClr val="accent1"/>
          </a:solidFill>
          <a:ln w="22225" cap="flat" cmpd="sng">
            <a:solidFill>
              <a:srgbClr val="FFCC00"/>
            </a:solidFill>
            <a:prstDash val="solid"/>
            <a:miter/>
            <a:headEnd type="none" w="med" len="med"/>
            <a:tailEnd type="none" w="med" len="med"/>
          </a:ln>
        </p:spPr>
        <p:txBody>
          <a:bodyPr lIns="54000" rIns="54000" anchor="ctr"/>
          <a:lstStyle/>
          <a:p>
            <a:pPr marL="342900" indent="-342900" algn="l" latinLnBrk="1">
              <a:lnSpc>
                <a:spcPct val="140000"/>
              </a:lnSpc>
              <a:buClr>
                <a:srgbClr val="FFFF00"/>
              </a:buClr>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孔子曰：“好学近乎知，力行近乎仁，知耻近乎勇。知斯三者，则知所以修身；知所以修身，则知所以治人；知所以治人，则知所以治天下国家矣</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29388"/>
                                        </p:tgtEl>
                                        <p:attrNameLst>
                                          <p:attrName>style.visibility</p:attrName>
                                        </p:attrNameLst>
                                      </p:cBhvr>
                                      <p:to>
                                        <p:strVal val="visible"/>
                                      </p:to>
                                    </p:set>
                                    <p:animEffect transition="in" filter="blinds(horizontal)">
                                      <p:cBhvr>
                                        <p:cTn id="7" dur="500"/>
                                        <p:tgtEl>
                                          <p:spTgt spid="22938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9389"/>
                                        </p:tgtEl>
                                        <p:attrNameLst>
                                          <p:attrName>style.visibility</p:attrName>
                                        </p:attrNameLst>
                                      </p:cBhvr>
                                      <p:to>
                                        <p:strVal val="visible"/>
                                      </p:to>
                                    </p:set>
                                    <p:animEffect transition="in" filter="blinds(horizontal)">
                                      <p:cBhvr>
                                        <p:cTn id="11" dur="500"/>
                                        <p:tgtEl>
                                          <p:spTgt spid="229389"/>
                                        </p:tgtEl>
                                      </p:cBhvr>
                                    </p:animEffect>
                                  </p:childTnLst>
                                </p:cTn>
                              </p:par>
                            </p:childTnLst>
                          </p:cTn>
                        </p:par>
                        <p:par>
                          <p:cTn id="12" fill="hold">
                            <p:stCondLst>
                              <p:cond delay="1000"/>
                            </p:stCondLst>
                            <p:childTnLst>
                              <p:par>
                                <p:cTn id="13" presetID="3" presetClass="entr" presetSubtype="5" fill="hold" grpId="0" nodeType="afterEffect">
                                  <p:stCondLst>
                                    <p:cond delay="0"/>
                                  </p:stCondLst>
                                  <p:childTnLst>
                                    <p:set>
                                      <p:cBhvr>
                                        <p:cTn id="14" dur="1" fill="hold">
                                          <p:stCondLst>
                                            <p:cond delay="0"/>
                                          </p:stCondLst>
                                        </p:cTn>
                                        <p:tgtEl>
                                          <p:spTgt spid="2">
                                            <p:bg/>
                                          </p:spTgt>
                                        </p:tgtEl>
                                        <p:attrNameLst>
                                          <p:attrName>style.visibility</p:attrName>
                                        </p:attrNameLst>
                                      </p:cBhvr>
                                      <p:to>
                                        <p:strVal val="visible"/>
                                      </p:to>
                                    </p:set>
                                    <p:animEffect transition="in" filter="blinds(vertical)">
                                      <p:cBhvr>
                                        <p:cTn id="15" dur="500"/>
                                        <p:tgtEl>
                                          <p:spTgt spid="2">
                                            <p:bg/>
                                          </p:spTgt>
                                        </p:tgtEl>
                                      </p:cBhvr>
                                    </p:animEffect>
                                  </p:childTnLst>
                                </p:cTn>
                              </p:par>
                              <p:par>
                                <p:cTn id="16" presetID="3" presetClass="entr" presetSubtype="5"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blinds(vertical)">
                                      <p:cBhvr>
                                        <p:cTn id="18" dur="500"/>
                                        <p:tgtEl>
                                          <p:spTgt spid="2">
                                            <p:txEl>
                                              <p:pRg st="0" end="0"/>
                                            </p:txEl>
                                          </p:spTgt>
                                        </p:tgtEl>
                                      </p:cBhvr>
                                    </p:animEffect>
                                  </p:childTnLst>
                                </p:cTn>
                              </p:par>
                              <p:par>
                                <p:cTn id="19" presetID="3" presetClass="entr" presetSubtype="5" fill="hold" grpId="0"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blinds(vertical)">
                                      <p:cBhvr>
                                        <p:cTn id="21" dur="500"/>
                                        <p:tgtEl>
                                          <p:spTgt spid="2">
                                            <p:txEl>
                                              <p:pRg st="1" end="1"/>
                                            </p:txEl>
                                          </p:spTgt>
                                        </p:tgtEl>
                                      </p:cBhvr>
                                    </p:animEffect>
                                  </p:childTnLst>
                                </p:cTn>
                              </p:par>
                              <p:par>
                                <p:cTn id="22" presetID="3" presetClass="entr" presetSubtype="5" fill="hold" grpId="0" nodeType="with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blinds(vertical)">
                                      <p:cBhvr>
                                        <p:cTn id="24" dur="500"/>
                                        <p:tgtEl>
                                          <p:spTgt spid="2">
                                            <p:txEl>
                                              <p:pRg st="2" end="2"/>
                                            </p:txEl>
                                          </p:spTgt>
                                        </p:tgtEl>
                                      </p:cBhvr>
                                    </p:animEffect>
                                  </p:childTnLst>
                                </p:cTn>
                              </p:par>
                              <p:par>
                                <p:cTn id="25" presetID="3" presetClass="entr" presetSubtype="5" fill="hold" grpId="0"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blinds(vertical)">
                                      <p:cBhvr>
                                        <p:cTn id="27" dur="500"/>
                                        <p:tgtEl>
                                          <p:spTgt spid="2">
                                            <p:txEl>
                                              <p:pRg st="3" end="3"/>
                                            </p:txEl>
                                          </p:spTgt>
                                        </p:tgtEl>
                                      </p:cBhvr>
                                    </p:animEffect>
                                  </p:childTnLst>
                                </p:cTn>
                              </p:par>
                              <p:par>
                                <p:cTn id="28" presetID="3" presetClass="entr" presetSubtype="5" fill="hold" grpId="0" nodeType="with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blinds(vertical)">
                                      <p:cBhvr>
                                        <p:cTn id="30" dur="500"/>
                                        <p:tgtEl>
                                          <p:spTgt spid="2">
                                            <p:txEl>
                                              <p:pRg st="4" end="4"/>
                                            </p:txEl>
                                          </p:spTgt>
                                        </p:tgtEl>
                                      </p:cBhvr>
                                    </p:animEffect>
                                  </p:childTnLst>
                                </p:cTn>
                              </p:par>
                            </p:childTnLst>
                          </p:cTn>
                        </p:par>
                        <p:par>
                          <p:cTn id="31" fill="hold">
                            <p:stCondLst>
                              <p:cond delay="1500"/>
                            </p:stCondLst>
                            <p:childTnLst>
                              <p:par>
                                <p:cTn id="32" presetID="2" presetClass="entr" presetSubtype="2" fill="hold" grpId="0" nodeType="afterEffect">
                                  <p:stCondLst>
                                    <p:cond delay="0"/>
                                  </p:stCondLst>
                                  <p:childTnLst>
                                    <p:set>
                                      <p:cBhvr>
                                        <p:cTn id="33" dur="1" fill="hold">
                                          <p:stCondLst>
                                            <p:cond delay="0"/>
                                          </p:stCondLst>
                                        </p:cTn>
                                        <p:tgtEl>
                                          <p:spTgt spid="234508">
                                            <p:bg/>
                                          </p:spTgt>
                                        </p:tgtEl>
                                        <p:attrNameLst>
                                          <p:attrName>style.visibility</p:attrName>
                                        </p:attrNameLst>
                                      </p:cBhvr>
                                      <p:to>
                                        <p:strVal val="visible"/>
                                      </p:to>
                                    </p:set>
                                    <p:anim calcmode="lin" valueType="num">
                                      <p:cBhvr additive="base">
                                        <p:cTn id="34" dur="500" fill="hold"/>
                                        <p:tgtEl>
                                          <p:spTgt spid="234508">
                                            <p:bg/>
                                          </p:spTgt>
                                        </p:tgtEl>
                                        <p:attrNameLst>
                                          <p:attrName>ppt_x</p:attrName>
                                        </p:attrNameLst>
                                      </p:cBhvr>
                                      <p:tavLst>
                                        <p:tav tm="0">
                                          <p:val>
                                            <p:strVal val="1+#ppt_w/2"/>
                                          </p:val>
                                        </p:tav>
                                        <p:tav tm="100000">
                                          <p:val>
                                            <p:strVal val="#ppt_x"/>
                                          </p:val>
                                        </p:tav>
                                      </p:tavLst>
                                    </p:anim>
                                    <p:anim calcmode="lin" valueType="num">
                                      <p:cBhvr additive="base">
                                        <p:cTn id="35" dur="500" fill="hold"/>
                                        <p:tgtEl>
                                          <p:spTgt spid="234508">
                                            <p:bg/>
                                          </p:spTgt>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3" presetClass="entr" presetSubtype="10" fill="hold" grpId="0" nodeType="afterEffect">
                                  <p:stCondLst>
                                    <p:cond delay="0"/>
                                  </p:stCondLst>
                                  <p:childTnLst>
                                    <p:set>
                                      <p:cBhvr>
                                        <p:cTn id="38" dur="1" fill="hold">
                                          <p:stCondLst>
                                            <p:cond delay="0"/>
                                          </p:stCondLst>
                                        </p:cTn>
                                        <p:tgtEl>
                                          <p:spTgt spid="234508">
                                            <p:txEl>
                                              <p:pRg st="0" end="0"/>
                                            </p:txEl>
                                          </p:spTgt>
                                        </p:tgtEl>
                                        <p:attrNameLst>
                                          <p:attrName>style.visibility</p:attrName>
                                        </p:attrNameLst>
                                      </p:cBhvr>
                                      <p:to>
                                        <p:strVal val="visible"/>
                                      </p:to>
                                    </p:set>
                                    <p:animEffect transition="in" filter="blinds(horizontal)">
                                      <p:cBhvr>
                                        <p:cTn id="39" dur="500"/>
                                        <p:tgtEl>
                                          <p:spTgt spid="2345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uiExpand="1" build="allAtOnce"/>
      <p:bldP spid="234508" grpId="0" animBg="1"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88" name="Picture 12" descr="孔子"/>
          <p:cNvPicPr>
            <a:picLocks noChangeAspect="1"/>
          </p:cNvPicPr>
          <p:nvPr/>
        </p:nvPicPr>
        <p:blipFill>
          <a:blip r:embed="rId1"/>
          <a:stretch>
            <a:fillRect/>
          </a:stretch>
        </p:blipFill>
        <p:spPr>
          <a:xfrm>
            <a:off x="7236718" y="1415098"/>
            <a:ext cx="1655762" cy="2232025"/>
          </a:xfrm>
          <a:prstGeom prst="rect">
            <a:avLst/>
          </a:prstGeom>
          <a:noFill/>
          <a:ln w="9525">
            <a:noFill/>
          </a:ln>
        </p:spPr>
      </p:pic>
      <p:pic>
        <p:nvPicPr>
          <p:cNvPr id="229389" name="Picture 13" descr="孔子-1"/>
          <p:cNvPicPr>
            <a:picLocks noChangeAspect="1"/>
          </p:cNvPicPr>
          <p:nvPr/>
        </p:nvPicPr>
        <p:blipFill>
          <a:blip r:embed="rId2"/>
          <a:stretch>
            <a:fillRect/>
          </a:stretch>
        </p:blipFill>
        <p:spPr>
          <a:xfrm>
            <a:off x="7236718" y="3862070"/>
            <a:ext cx="1655762" cy="2325688"/>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Rectangle 22"/>
          <p:cNvSpPr/>
          <p:nvPr/>
        </p:nvSpPr>
        <p:spPr>
          <a:xfrm>
            <a:off x="216342" y="1283618"/>
            <a:ext cx="6986270" cy="5320030"/>
          </a:xfrm>
          <a:prstGeom prst="rect">
            <a:avLst/>
          </a:prstGeom>
          <a:solidFill>
            <a:srgbClr val="FFFF99"/>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1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《春秋》是儒家的经书，记载了从鲁隐公元年（前722年）到鲁哀公十四年（前481年）的历史，也是中国现存最早的一部编年体史书。《春秋》的史料价值很高，但不完备，王安石甚至说《春秋》是“断烂朝报”。</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1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在上古时期，春季和秋季是诸侯朝聘王室的时节。另外，春秋在古代也代表一年四季。而史书记载的都是一年四季中发生的大事，因此“春秋”是史书的统称。而鲁国史书的正式名称就是《春秋》。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1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传统上认为《春秋》是孔子的作品，也有认为是鲁国史官集体作品。《春秋》原本秦代以后已失传，现流行的版本是由《左氏传》《公羊传》《谷梁传》三传中拼凑的。</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1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事实上，《春秋》作为鲁国的史书，其作用早已超出史书范围。《春秋》用词遣句“字字针砭”成为独特的文风，被称为春秋笔法，为历代文代史家奉为经典。</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29388"/>
                                        </p:tgtEl>
                                        <p:attrNameLst>
                                          <p:attrName>style.visibility</p:attrName>
                                        </p:attrNameLst>
                                      </p:cBhvr>
                                      <p:to>
                                        <p:strVal val="visible"/>
                                      </p:to>
                                    </p:set>
                                    <p:animEffect transition="in" filter="blinds(horizontal)">
                                      <p:cBhvr>
                                        <p:cTn id="7" dur="500"/>
                                        <p:tgtEl>
                                          <p:spTgt spid="22938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9389"/>
                                        </p:tgtEl>
                                        <p:attrNameLst>
                                          <p:attrName>style.visibility</p:attrName>
                                        </p:attrNameLst>
                                      </p:cBhvr>
                                      <p:to>
                                        <p:strVal val="visible"/>
                                      </p:to>
                                    </p:set>
                                    <p:animEffect transition="in" filter="blinds(horizontal)">
                                      <p:cBhvr>
                                        <p:cTn id="11" dur="500"/>
                                        <p:tgtEl>
                                          <p:spTgt spid="229389"/>
                                        </p:tgtEl>
                                      </p:cBhvr>
                                    </p:animEffect>
                                  </p:childTnLst>
                                </p:cTn>
                              </p:par>
                            </p:childTnLst>
                          </p:cTn>
                        </p:par>
                        <p:par>
                          <p:cTn id="12" fill="hold">
                            <p:stCondLst>
                              <p:cond delay="1000"/>
                            </p:stCondLst>
                            <p:childTnLst>
                              <p:par>
                                <p:cTn id="13" presetID="2" presetClass="entr" presetSubtype="1" fill="hold" grpId="0" nodeType="afterEffect">
                                  <p:stCondLst>
                                    <p:cond delay="0"/>
                                  </p:stCondLst>
                                  <p:childTnLst>
                                    <p:set>
                                      <p:cBhvr>
                                        <p:cTn id="14" dur="1" fill="hold">
                                          <p:stCondLst>
                                            <p:cond delay="0"/>
                                          </p:stCondLst>
                                        </p:cTn>
                                        <p:tgtEl>
                                          <p:spTgt spid="3">
                                            <p:bg/>
                                          </p:spTgt>
                                        </p:tgtEl>
                                        <p:attrNameLst>
                                          <p:attrName>style.visibility</p:attrName>
                                        </p:attrNameLst>
                                      </p:cBhvr>
                                      <p:to>
                                        <p:strVal val="visible"/>
                                      </p:to>
                                    </p:set>
                                    <p:anim calcmode="lin" valueType="num">
                                      <p:cBhvr additive="base">
                                        <p:cTn id="15" dur="500" fill="hold"/>
                                        <p:tgtEl>
                                          <p:spTgt spid="3">
                                            <p:bg/>
                                          </p:spTgt>
                                        </p:tgtEl>
                                        <p:attrNameLst>
                                          <p:attrName>ppt_x</p:attrName>
                                        </p:attrNameLst>
                                      </p:cBhvr>
                                      <p:tavLst>
                                        <p:tav tm="0">
                                          <p:val>
                                            <p:strVal val="#ppt_x"/>
                                          </p:val>
                                        </p:tav>
                                        <p:tav tm="100000">
                                          <p:val>
                                            <p:strVal val="#ppt_x"/>
                                          </p:val>
                                        </p:tav>
                                      </p:tavLst>
                                    </p:anim>
                                    <p:anim calcmode="lin" valueType="num">
                                      <p:cBhvr additive="base">
                                        <p:cTn id="16" dur="500" fill="hold"/>
                                        <p:tgtEl>
                                          <p:spTgt spid="3">
                                            <p:bg/>
                                          </p:spTgt>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1"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1" fill="hold" grpId="0" nodeType="after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 presetClass="entr" presetSubtype="1" fill="hold" grpId="0" nodeType="after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 presetClass="entr" presetSubtype="1" fill="hold" grpId="0" nodeType="after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uiExpand="1"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3"/>
          <p:cNvSpPr/>
          <p:nvPr/>
        </p:nvSpPr>
        <p:spPr>
          <a:xfrm>
            <a:off x="1908175" y="1427480"/>
            <a:ext cx="6985000" cy="2334260"/>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孟子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前372年－前289年），名轲，字子舆，汉族，战国时期邹国人，鲁国庆父后裔。中国古代著名思想家、教育家，战国时期儒家代表人物。孟子及其门人著有《孟子》一书。孟子继承并发扬了孔子的思想，成为仅次于孔子的一代儒家宗师，对后世中国文化的影响全面而巨大，有“亚圣”之称，与孔子合称为“孔孟”。</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0404" name="Rectangle 4"/>
          <p:cNvSpPr/>
          <p:nvPr/>
        </p:nvSpPr>
        <p:spPr>
          <a:xfrm>
            <a:off x="1908175" y="3910330"/>
            <a:ext cx="7018655" cy="2745105"/>
          </a:xfrm>
          <a:prstGeom prst="rect">
            <a:avLst/>
          </a:prstGeom>
          <a:solidFill>
            <a:srgbClr val="CCFFCC"/>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孟子约十五岁时就拜读于子思（孔子的孙子）门下，勤奋学习，从不间断。学成之后，他提倡仁政，提出“民贵君轻”的民本思想，曾游历于齐、宋、滕、魏、鲁等诸国，企图推行自己的政治主张，前后历时二十多年。当时几个大国都致力于富国强兵，争取通过暴力的手段实现统一，所以孟子的仁政学说在当时被认为是迂腐的大道理，说他空洞的言论没有什么使用的价值。</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0416" name="Picture 16" descr="孟子"/>
          <p:cNvPicPr>
            <a:picLocks noChangeAspect="1"/>
          </p:cNvPicPr>
          <p:nvPr/>
        </p:nvPicPr>
        <p:blipFill>
          <a:blip r:embed="rId1"/>
          <a:stretch>
            <a:fillRect/>
          </a:stretch>
        </p:blipFill>
        <p:spPr>
          <a:xfrm>
            <a:off x="63500" y="1355725"/>
            <a:ext cx="1771650" cy="2422525"/>
          </a:xfrm>
          <a:prstGeom prst="rect">
            <a:avLst/>
          </a:prstGeom>
          <a:noFill/>
          <a:ln w="9525">
            <a:noFill/>
          </a:ln>
        </p:spPr>
      </p:pic>
      <p:pic>
        <p:nvPicPr>
          <p:cNvPr id="230417" name="Picture 17" descr="孟子-1"/>
          <p:cNvPicPr>
            <a:picLocks noChangeAspect="1"/>
          </p:cNvPicPr>
          <p:nvPr/>
        </p:nvPicPr>
        <p:blipFill>
          <a:blip r:embed="rId2"/>
          <a:stretch>
            <a:fillRect/>
          </a:stretch>
        </p:blipFill>
        <p:spPr>
          <a:xfrm>
            <a:off x="-1905" y="3950335"/>
            <a:ext cx="1837055" cy="2740025"/>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0416"/>
                                        </p:tgtEl>
                                        <p:attrNameLst>
                                          <p:attrName>style.visibility</p:attrName>
                                        </p:attrNameLst>
                                      </p:cBhvr>
                                      <p:to>
                                        <p:strVal val="visible"/>
                                      </p:to>
                                    </p:set>
                                    <p:animEffect transition="in" filter="blinds(horizontal)">
                                      <p:cBhvr>
                                        <p:cTn id="7" dur="500"/>
                                        <p:tgtEl>
                                          <p:spTgt spid="23041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30403">
                                            <p:bg/>
                                          </p:spTgt>
                                        </p:tgtEl>
                                        <p:attrNameLst>
                                          <p:attrName>style.visibility</p:attrName>
                                        </p:attrNameLst>
                                      </p:cBhvr>
                                      <p:to>
                                        <p:strVal val="visible"/>
                                      </p:to>
                                    </p:set>
                                    <p:anim calcmode="lin" valueType="num">
                                      <p:cBhvr additive="base">
                                        <p:cTn id="11" dur="500" fill="hold"/>
                                        <p:tgtEl>
                                          <p:spTgt spid="230403">
                                            <p:bg/>
                                          </p:spTgt>
                                        </p:tgtEl>
                                        <p:attrNameLst>
                                          <p:attrName>ppt_x</p:attrName>
                                        </p:attrNameLst>
                                      </p:cBhvr>
                                      <p:tavLst>
                                        <p:tav tm="0">
                                          <p:val>
                                            <p:strVal val="1+#ppt_w/2"/>
                                          </p:val>
                                        </p:tav>
                                        <p:tav tm="100000">
                                          <p:val>
                                            <p:strVal val="#ppt_x"/>
                                          </p:val>
                                        </p:tav>
                                      </p:tavLst>
                                    </p:anim>
                                    <p:anim calcmode="lin" valueType="num">
                                      <p:cBhvr additive="base">
                                        <p:cTn id="12" dur="500" fill="hold"/>
                                        <p:tgtEl>
                                          <p:spTgt spid="230403">
                                            <p:bg/>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30403">
                                            <p:txEl>
                                              <p:pRg st="0" end="0"/>
                                            </p:txEl>
                                          </p:spTgt>
                                        </p:tgtEl>
                                        <p:attrNameLst>
                                          <p:attrName>style.visibility</p:attrName>
                                        </p:attrNameLst>
                                      </p:cBhvr>
                                      <p:to>
                                        <p:strVal val="visible"/>
                                      </p:to>
                                    </p:set>
                                    <p:animEffect transition="in" filter="blinds(horizontal)">
                                      <p:cBhvr>
                                        <p:cTn id="16" dur="500"/>
                                        <p:tgtEl>
                                          <p:spTgt spid="23040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30417"/>
                                        </p:tgtEl>
                                        <p:attrNameLst>
                                          <p:attrName>style.visibility</p:attrName>
                                        </p:attrNameLst>
                                      </p:cBhvr>
                                      <p:to>
                                        <p:strVal val="visible"/>
                                      </p:to>
                                    </p:set>
                                    <p:animEffect transition="in" filter="blinds(horizontal)">
                                      <p:cBhvr>
                                        <p:cTn id="21" dur="500"/>
                                        <p:tgtEl>
                                          <p:spTgt spid="230417"/>
                                        </p:tgtEl>
                                      </p:cBhvr>
                                    </p:animEffect>
                                  </p:childTnLst>
                                </p:cTn>
                              </p:par>
                            </p:childTnLst>
                          </p:cTn>
                        </p:par>
                        <p:par>
                          <p:cTn id="22" fill="hold">
                            <p:stCondLst>
                              <p:cond delay="500"/>
                            </p:stCondLst>
                            <p:childTnLst>
                              <p:par>
                                <p:cTn id="23" presetID="2" presetClass="entr" presetSubtype="2" fill="hold" grpId="0" nodeType="afterEffect">
                                  <p:stCondLst>
                                    <p:cond delay="0"/>
                                  </p:stCondLst>
                                  <p:childTnLst>
                                    <p:set>
                                      <p:cBhvr>
                                        <p:cTn id="24" dur="1" fill="hold">
                                          <p:stCondLst>
                                            <p:cond delay="0"/>
                                          </p:stCondLst>
                                        </p:cTn>
                                        <p:tgtEl>
                                          <p:spTgt spid="230404">
                                            <p:bg/>
                                          </p:spTgt>
                                        </p:tgtEl>
                                        <p:attrNameLst>
                                          <p:attrName>style.visibility</p:attrName>
                                        </p:attrNameLst>
                                      </p:cBhvr>
                                      <p:to>
                                        <p:strVal val="visible"/>
                                      </p:to>
                                    </p:set>
                                    <p:anim calcmode="lin" valueType="num">
                                      <p:cBhvr additive="base">
                                        <p:cTn id="25" dur="500" fill="hold"/>
                                        <p:tgtEl>
                                          <p:spTgt spid="230404">
                                            <p:bg/>
                                          </p:spTgt>
                                        </p:tgtEl>
                                        <p:attrNameLst>
                                          <p:attrName>ppt_x</p:attrName>
                                        </p:attrNameLst>
                                      </p:cBhvr>
                                      <p:tavLst>
                                        <p:tav tm="0">
                                          <p:val>
                                            <p:strVal val="1+#ppt_w/2"/>
                                          </p:val>
                                        </p:tav>
                                        <p:tav tm="100000">
                                          <p:val>
                                            <p:strVal val="#ppt_x"/>
                                          </p:val>
                                        </p:tav>
                                      </p:tavLst>
                                    </p:anim>
                                    <p:anim calcmode="lin" valueType="num">
                                      <p:cBhvr additive="base">
                                        <p:cTn id="26" dur="500" fill="hold"/>
                                        <p:tgtEl>
                                          <p:spTgt spid="230404">
                                            <p:bg/>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3" presetClass="entr" presetSubtype="10" fill="hold" grpId="0" nodeType="afterEffect">
                                  <p:stCondLst>
                                    <p:cond delay="0"/>
                                  </p:stCondLst>
                                  <p:childTnLst>
                                    <p:set>
                                      <p:cBhvr>
                                        <p:cTn id="29" dur="1" fill="hold">
                                          <p:stCondLst>
                                            <p:cond delay="0"/>
                                          </p:stCondLst>
                                        </p:cTn>
                                        <p:tgtEl>
                                          <p:spTgt spid="230404">
                                            <p:txEl>
                                              <p:pRg st="0" end="0"/>
                                            </p:txEl>
                                          </p:spTgt>
                                        </p:tgtEl>
                                        <p:attrNameLst>
                                          <p:attrName>style.visibility</p:attrName>
                                        </p:attrNameLst>
                                      </p:cBhvr>
                                      <p:to>
                                        <p:strVal val="visible"/>
                                      </p:to>
                                    </p:set>
                                    <p:animEffect transition="in" filter="blinds(horizontal)">
                                      <p:cBhvr>
                                        <p:cTn id="30" dur="500"/>
                                        <p:tgtEl>
                                          <p:spTgt spid="2304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3" grpId="0" animBg="1" build="allAtOnce"/>
      <p:bldP spid="230404" grpId="0" animBg="1"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16" name="Picture 16" descr="孟子"/>
          <p:cNvPicPr>
            <a:picLocks noChangeAspect="1"/>
          </p:cNvPicPr>
          <p:nvPr/>
        </p:nvPicPr>
        <p:blipFill>
          <a:blip r:embed="rId1"/>
          <a:stretch>
            <a:fillRect/>
          </a:stretch>
        </p:blipFill>
        <p:spPr>
          <a:xfrm>
            <a:off x="63500" y="1355725"/>
            <a:ext cx="1771650" cy="2422525"/>
          </a:xfrm>
          <a:prstGeom prst="rect">
            <a:avLst/>
          </a:prstGeom>
          <a:noFill/>
          <a:ln w="9525">
            <a:noFill/>
          </a:ln>
        </p:spPr>
      </p:pic>
      <p:pic>
        <p:nvPicPr>
          <p:cNvPr id="230417" name="Picture 17" descr="孟子-1"/>
          <p:cNvPicPr>
            <a:picLocks noChangeAspect="1"/>
          </p:cNvPicPr>
          <p:nvPr/>
        </p:nvPicPr>
        <p:blipFill>
          <a:blip r:embed="rId2"/>
          <a:stretch>
            <a:fillRect/>
          </a:stretch>
        </p:blipFill>
        <p:spPr>
          <a:xfrm>
            <a:off x="-1905" y="3950335"/>
            <a:ext cx="1837055" cy="2740025"/>
          </a:xfrm>
          <a:prstGeom prst="rect">
            <a:avLst/>
          </a:prstGeom>
          <a:noFill/>
          <a:ln w="9525">
            <a:noFill/>
          </a:ln>
        </p:spPr>
      </p:pic>
      <p:sp>
        <p:nvSpPr>
          <p:cNvPr id="230418" name="Rectangle 18"/>
          <p:cNvSpPr/>
          <p:nvPr/>
        </p:nvSpPr>
        <p:spPr>
          <a:xfrm>
            <a:off x="1976755" y="1223010"/>
            <a:ext cx="7013575" cy="4041140"/>
          </a:xfrm>
          <a:prstGeom prst="rect">
            <a:avLst/>
          </a:prstGeom>
          <a:solidFill>
            <a:srgbClr val="CCFFCC"/>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民为贵，社稷次之，君为轻。</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不以规矩，不成方圆。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心之官则思，思则得之，不思则不得也。</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惟仁者宜在高位。不仁而在高位，是播其恶于众也。</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天子不仁，不保四海；诸侯不仁，不保社稷；卿大夫不仁，不保宗庙；士庶人不仁，不保四体。</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君仁，莫不仁；君义，莫不义；君正，莫不正。</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鱼，我所欲也，熊掌亦我所欲也；二者不可得兼，舍鱼而取熊掌者也。生亦我所欲也，义亦我所欲也；二者不可得兼，舍生而取义者也。</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老吾老，以及人之老；幼吾幼，以及人之幼。</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9" name="Rectangle 2"/>
          <p:cNvSpPr/>
          <p:nvPr/>
        </p:nvSpPr>
        <p:spPr>
          <a:xfrm>
            <a:off x="250825" y="116205"/>
            <a:ext cx="8425180" cy="963930"/>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Rectangle 19"/>
          <p:cNvSpPr/>
          <p:nvPr/>
        </p:nvSpPr>
        <p:spPr>
          <a:xfrm>
            <a:off x="2005330" y="5346065"/>
            <a:ext cx="6985000" cy="1325880"/>
          </a:xfrm>
          <a:prstGeom prst="rect">
            <a:avLst/>
          </a:prstGeom>
          <a:solidFill>
            <a:srgbClr val="FFFF99"/>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5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孟子骂张仪：</a:t>
            </a:r>
            <a:r>
              <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入各国而献不同策，犹如妾之于夫，夫欲白而白，夫欲红而红，夫欲瘦而饿细腰</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。张仪驳孟子：</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入各国而献同策，国需白而红，国需瘦而肥，诚如处女娼妓。</a:t>
            </a:r>
            <a:endPar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0416"/>
                                        </p:tgtEl>
                                        <p:attrNameLst>
                                          <p:attrName>style.visibility</p:attrName>
                                        </p:attrNameLst>
                                      </p:cBhvr>
                                      <p:to>
                                        <p:strVal val="visible"/>
                                      </p:to>
                                    </p:set>
                                    <p:animEffect transition="in" filter="blinds(horizontal)">
                                      <p:cBhvr>
                                        <p:cTn id="7" dur="500"/>
                                        <p:tgtEl>
                                          <p:spTgt spid="23041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30417"/>
                                        </p:tgtEl>
                                        <p:attrNameLst>
                                          <p:attrName>style.visibility</p:attrName>
                                        </p:attrNameLst>
                                      </p:cBhvr>
                                      <p:to>
                                        <p:strVal val="visible"/>
                                      </p:to>
                                    </p:set>
                                    <p:animEffect transition="in" filter="blinds(horizontal)">
                                      <p:cBhvr>
                                        <p:cTn id="11" dur="500"/>
                                        <p:tgtEl>
                                          <p:spTgt spid="230417"/>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30418">
                                            <p:bg/>
                                          </p:spTgt>
                                        </p:tgtEl>
                                        <p:attrNameLst>
                                          <p:attrName>style.visibility</p:attrName>
                                        </p:attrNameLst>
                                      </p:cBhvr>
                                      <p:to>
                                        <p:strVal val="visible"/>
                                      </p:to>
                                    </p:set>
                                    <p:anim calcmode="lin" valueType="num">
                                      <p:cBhvr additive="base">
                                        <p:cTn id="15" dur="500" fill="hold"/>
                                        <p:tgtEl>
                                          <p:spTgt spid="230418">
                                            <p:bg/>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0418">
                                            <p:bg/>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0418">
                                            <p:txEl>
                                              <p:pRg st="0" end="0"/>
                                            </p:txEl>
                                          </p:spTgt>
                                        </p:tgtEl>
                                        <p:attrNameLst>
                                          <p:attrName>style.visibility</p:attrName>
                                        </p:attrNameLst>
                                      </p:cBhvr>
                                      <p:to>
                                        <p:strVal val="visible"/>
                                      </p:to>
                                    </p:set>
                                    <p:anim calcmode="lin" valueType="num">
                                      <p:cBhvr additive="base">
                                        <p:cTn id="19" dur="500" fill="hold"/>
                                        <p:tgtEl>
                                          <p:spTgt spid="23041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3041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30418">
                                            <p:txEl>
                                              <p:pRg st="1" end="1"/>
                                            </p:txEl>
                                          </p:spTgt>
                                        </p:tgtEl>
                                        <p:attrNameLst>
                                          <p:attrName>style.visibility</p:attrName>
                                        </p:attrNameLst>
                                      </p:cBhvr>
                                      <p:to>
                                        <p:strVal val="visible"/>
                                      </p:to>
                                    </p:set>
                                    <p:anim calcmode="lin" valueType="num">
                                      <p:cBhvr additive="base">
                                        <p:cTn id="23" dur="500" fill="hold"/>
                                        <p:tgtEl>
                                          <p:spTgt spid="230418">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0418">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30418">
                                            <p:txEl>
                                              <p:pRg st="2" end="2"/>
                                            </p:txEl>
                                          </p:spTgt>
                                        </p:tgtEl>
                                        <p:attrNameLst>
                                          <p:attrName>style.visibility</p:attrName>
                                        </p:attrNameLst>
                                      </p:cBhvr>
                                      <p:to>
                                        <p:strVal val="visible"/>
                                      </p:to>
                                    </p:set>
                                    <p:anim calcmode="lin" valueType="num">
                                      <p:cBhvr additive="base">
                                        <p:cTn id="27" dur="500" fill="hold"/>
                                        <p:tgtEl>
                                          <p:spTgt spid="230418">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30418">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30418">
                                            <p:txEl>
                                              <p:pRg st="3" end="3"/>
                                            </p:txEl>
                                          </p:spTgt>
                                        </p:tgtEl>
                                        <p:attrNameLst>
                                          <p:attrName>style.visibility</p:attrName>
                                        </p:attrNameLst>
                                      </p:cBhvr>
                                      <p:to>
                                        <p:strVal val="visible"/>
                                      </p:to>
                                    </p:set>
                                    <p:anim calcmode="lin" valueType="num">
                                      <p:cBhvr additive="base">
                                        <p:cTn id="31" dur="500" fill="hold"/>
                                        <p:tgtEl>
                                          <p:spTgt spid="230418">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30418">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30418">
                                            <p:txEl>
                                              <p:pRg st="4" end="4"/>
                                            </p:txEl>
                                          </p:spTgt>
                                        </p:tgtEl>
                                        <p:attrNameLst>
                                          <p:attrName>style.visibility</p:attrName>
                                        </p:attrNameLst>
                                      </p:cBhvr>
                                      <p:to>
                                        <p:strVal val="visible"/>
                                      </p:to>
                                    </p:set>
                                    <p:anim calcmode="lin" valueType="num">
                                      <p:cBhvr additive="base">
                                        <p:cTn id="35" dur="500" fill="hold"/>
                                        <p:tgtEl>
                                          <p:spTgt spid="230418">
                                            <p:txEl>
                                              <p:pRg st="4" end="4"/>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0418">
                                            <p:txEl>
                                              <p:pRg st="4" end="4"/>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30418">
                                            <p:txEl>
                                              <p:pRg st="5" end="5"/>
                                            </p:txEl>
                                          </p:spTgt>
                                        </p:tgtEl>
                                        <p:attrNameLst>
                                          <p:attrName>style.visibility</p:attrName>
                                        </p:attrNameLst>
                                      </p:cBhvr>
                                      <p:to>
                                        <p:strVal val="visible"/>
                                      </p:to>
                                    </p:set>
                                    <p:anim calcmode="lin" valueType="num">
                                      <p:cBhvr additive="base">
                                        <p:cTn id="39" dur="500" fill="hold"/>
                                        <p:tgtEl>
                                          <p:spTgt spid="230418">
                                            <p:txEl>
                                              <p:pRg st="5" end="5"/>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30418">
                                            <p:txEl>
                                              <p:pRg st="5" end="5"/>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30418">
                                            <p:txEl>
                                              <p:pRg st="6" end="6"/>
                                            </p:txEl>
                                          </p:spTgt>
                                        </p:tgtEl>
                                        <p:attrNameLst>
                                          <p:attrName>style.visibility</p:attrName>
                                        </p:attrNameLst>
                                      </p:cBhvr>
                                      <p:to>
                                        <p:strVal val="visible"/>
                                      </p:to>
                                    </p:set>
                                    <p:anim calcmode="lin" valueType="num">
                                      <p:cBhvr additive="base">
                                        <p:cTn id="43" dur="500" fill="hold"/>
                                        <p:tgtEl>
                                          <p:spTgt spid="230418">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30418">
                                            <p:txEl>
                                              <p:pRg st="6" end="6"/>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30418">
                                            <p:txEl>
                                              <p:pRg st="7" end="7"/>
                                            </p:txEl>
                                          </p:spTgt>
                                        </p:tgtEl>
                                        <p:attrNameLst>
                                          <p:attrName>style.visibility</p:attrName>
                                        </p:attrNameLst>
                                      </p:cBhvr>
                                      <p:to>
                                        <p:strVal val="visible"/>
                                      </p:to>
                                    </p:set>
                                    <p:anim calcmode="lin" valueType="num">
                                      <p:cBhvr additive="base">
                                        <p:cTn id="47" dur="500" fill="hold"/>
                                        <p:tgtEl>
                                          <p:spTgt spid="230418">
                                            <p:txEl>
                                              <p:pRg st="7" end="7"/>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3041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2">
                                            <p:bg/>
                                          </p:spTgt>
                                        </p:tgtEl>
                                        <p:attrNameLst>
                                          <p:attrName>style.visibility</p:attrName>
                                        </p:attrNameLst>
                                      </p:cBhvr>
                                      <p:to>
                                        <p:strVal val="visible"/>
                                      </p:to>
                                    </p:set>
                                    <p:anim calcmode="lin" valueType="num">
                                      <p:cBhvr additive="base">
                                        <p:cTn id="53" dur="500" fill="hold"/>
                                        <p:tgtEl>
                                          <p:spTgt spid="2">
                                            <p:bg/>
                                          </p:spTgt>
                                        </p:tgtEl>
                                        <p:attrNameLst>
                                          <p:attrName>ppt_x</p:attrName>
                                        </p:attrNameLst>
                                      </p:cBhvr>
                                      <p:tavLst>
                                        <p:tav tm="0">
                                          <p:val>
                                            <p:strVal val="1+#ppt_w/2"/>
                                          </p:val>
                                        </p:tav>
                                        <p:tav tm="100000">
                                          <p:val>
                                            <p:strVal val="#ppt_x"/>
                                          </p:val>
                                        </p:tav>
                                      </p:tavLst>
                                    </p:anim>
                                    <p:anim calcmode="lin" valueType="num">
                                      <p:cBhvr additive="base">
                                        <p:cTn id="54" dur="500" fill="hold"/>
                                        <p:tgtEl>
                                          <p:spTgt spid="2">
                                            <p:bg/>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
                                            <p:txEl>
                                              <p:pRg st="0" end="0"/>
                                            </p:txEl>
                                          </p:spTgt>
                                        </p:tgtEl>
                                        <p:attrNameLst>
                                          <p:attrName>style.visibility</p:attrName>
                                        </p:attrNameLst>
                                      </p:cBhvr>
                                      <p:to>
                                        <p:strVal val="visible"/>
                                      </p:to>
                                    </p:set>
                                    <p:anim calcmode="lin" valueType="num">
                                      <p:cBhvr additive="base">
                                        <p:cTn id="5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18" grpId="0" animBg="1" uiExpand="1" build="allAtOnce"/>
      <p:bldP spid="2" grpId="0" animBg="1" uiExpand="1"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3"/>
          <p:cNvSpPr/>
          <p:nvPr/>
        </p:nvSpPr>
        <p:spPr>
          <a:xfrm>
            <a:off x="1979930" y="1483360"/>
            <a:ext cx="6911975" cy="5015230"/>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just" latinLnBrk="1">
              <a:lnSpc>
                <a:spcPct val="120000"/>
              </a:lnSpc>
              <a:spcBef>
                <a:spcPts val="0"/>
              </a:spcBef>
              <a:spcAft>
                <a:spcPts val="0"/>
              </a:spcAft>
              <a:buClr>
                <a:srgbClr val="FF0000"/>
              </a:buClr>
              <a:buSzTx/>
              <a:buFont typeface="Wingdings" panose="05000000000000000000" charset="0"/>
              <a:buChar char="n"/>
            </a:pP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董仲舒</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（公元</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前179年~前104年），汉代思想家、哲学家、政治家、教育家。汉族，汉广川郡(今河北景县广川镇大董古庄)人。汉武帝元光元年（前134年）任江都易王刘非国相10年；元朔四年（前125年），任胶西王刘端国相，4年后辞职回家。此后，居家著书，朝廷每有大议，令使者及廷尉就其家而问之，仍受武帝尊重。董仲舒以《公羊春秋》为依据，将周代以来的宗教天道观和阴阳、五行学说结合起来，吸收法家、道家、阴阳家思想，建立了一个新的思想体系，成为汉代的官方统治哲学，对当时社会所提出的一系列哲学、政治、社会、历史问题，给予了较为系统的回答。</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1432" name="Picture 8" descr="董仲舒"/>
          <p:cNvPicPr>
            <a:picLocks noChangeAspect="1"/>
          </p:cNvPicPr>
          <p:nvPr/>
        </p:nvPicPr>
        <p:blipFill>
          <a:blip r:embed="rId1"/>
          <a:stretch>
            <a:fillRect/>
          </a:stretch>
        </p:blipFill>
        <p:spPr>
          <a:xfrm>
            <a:off x="50165" y="1456690"/>
            <a:ext cx="1818640" cy="2292985"/>
          </a:xfrm>
          <a:prstGeom prst="rect">
            <a:avLst/>
          </a:prstGeom>
          <a:noFill/>
          <a:ln w="9525">
            <a:noFill/>
          </a:ln>
        </p:spPr>
      </p:pic>
      <p:pic>
        <p:nvPicPr>
          <p:cNvPr id="231433" name="Picture 9" descr="董仲舒-1"/>
          <p:cNvPicPr>
            <a:picLocks noChangeAspect="1"/>
          </p:cNvPicPr>
          <p:nvPr/>
        </p:nvPicPr>
        <p:blipFill>
          <a:blip r:embed="rId2"/>
          <a:stretch>
            <a:fillRect/>
          </a:stretch>
        </p:blipFill>
        <p:spPr>
          <a:xfrm>
            <a:off x="20320" y="3867150"/>
            <a:ext cx="1737995" cy="2592705"/>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31432"/>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nodeType="afterEffect">
                                  <p:stCondLst>
                                    <p:cond delay="0"/>
                                  </p:stCondLst>
                                  <p:childTnLst>
                                    <p:set>
                                      <p:cBhvr>
                                        <p:cTn id="9" dur="1" fill="hold">
                                          <p:stCondLst>
                                            <p:cond delay="0"/>
                                          </p:stCondLst>
                                        </p:cTn>
                                        <p:tgtEl>
                                          <p:spTgt spid="231433"/>
                                        </p:tgtEl>
                                        <p:attrNameLst>
                                          <p:attrName>style.visibility</p:attrName>
                                        </p:attrNameLst>
                                      </p:cBhvr>
                                      <p:to>
                                        <p:strVal val="visible"/>
                                      </p:to>
                                    </p:set>
                                    <p:animEffect transition="in" filter="blinds(horizontal)">
                                      <p:cBhvr>
                                        <p:cTn id="10" dur="500"/>
                                        <p:tgtEl>
                                          <p:spTgt spid="231433"/>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231427">
                                            <p:bg/>
                                          </p:spTgt>
                                        </p:tgtEl>
                                        <p:attrNameLst>
                                          <p:attrName>style.visibility</p:attrName>
                                        </p:attrNameLst>
                                      </p:cBhvr>
                                      <p:to>
                                        <p:strVal val="visible"/>
                                      </p:to>
                                    </p:set>
                                    <p:anim calcmode="lin" valueType="num">
                                      <p:cBhvr additive="base">
                                        <p:cTn id="14" dur="500" fill="hold"/>
                                        <p:tgtEl>
                                          <p:spTgt spid="231427">
                                            <p:bg/>
                                          </p:spTgt>
                                        </p:tgtEl>
                                        <p:attrNameLst>
                                          <p:attrName>ppt_x</p:attrName>
                                        </p:attrNameLst>
                                      </p:cBhvr>
                                      <p:tavLst>
                                        <p:tav tm="0">
                                          <p:val>
                                            <p:strVal val="1+#ppt_w/2"/>
                                          </p:val>
                                        </p:tav>
                                        <p:tav tm="100000">
                                          <p:val>
                                            <p:strVal val="#ppt_x"/>
                                          </p:val>
                                        </p:tav>
                                      </p:tavLst>
                                    </p:anim>
                                    <p:anim calcmode="lin" valueType="num">
                                      <p:cBhvr additive="base">
                                        <p:cTn id="15" dur="500" fill="hold"/>
                                        <p:tgtEl>
                                          <p:spTgt spid="231427">
                                            <p:bg/>
                                          </p:spTgt>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231427">
                                            <p:txEl>
                                              <p:pRg st="0" end="0"/>
                                            </p:txEl>
                                          </p:spTgt>
                                        </p:tgtEl>
                                        <p:attrNameLst>
                                          <p:attrName>style.visibility</p:attrName>
                                        </p:attrNameLst>
                                      </p:cBhvr>
                                      <p:to>
                                        <p:strVal val="visible"/>
                                      </p:to>
                                    </p:set>
                                    <p:animEffect transition="in" filter="blinds(horizontal)">
                                      <p:cBhvr>
                                        <p:cTn id="19" dur="500"/>
                                        <p:tgtEl>
                                          <p:spTgt spid="2314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animBg="1" build="allAtOnce"/>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p:nvPr/>
        </p:nvSpPr>
        <p:spPr>
          <a:xfrm>
            <a:off x="1951355" y="1456690"/>
            <a:ext cx="7190740" cy="5182870"/>
          </a:xfrm>
          <a:prstGeom prst="rect">
            <a:avLst/>
          </a:prstGeom>
          <a:solidFill>
            <a:srgbClr val="CCFFCC"/>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公元前134年，汉武帝下诏征求治国方略。董仲舒在著名的《举贤良对策》中系统地提出了“天人感应”、“大一统”学说和“</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罢黜百家，表彰六经</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”的主张。</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董仲舒认为，</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“道之大原出于天”</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，自然、人事都受制于天命，因此反映天命的政治秩序和政治思想都应该是统一的。</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董仲舒的儒家思想大大维护了汉武帝的集权统治，为当时社会政治和经济的稳定做出了一时的贡献。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他提出“</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天人感应，君权神授</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”几乎影响了整个封建社会，历朝历代都贯彻这一思想，直到辛亥革命结束帝制。</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罢黜百家，独尊儒术</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”对中国文化的影响尤其深远，儒家思想为代表的文化思想，一直是中国的主流文化，直到新文化运动。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大一统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”思想则到现在还影响着整个中华民族，而且还将一代代长期影响下去，因为它是中华民族团结巩固的纽带。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1432" name="Picture 8" descr="董仲舒"/>
          <p:cNvPicPr>
            <a:picLocks noChangeAspect="1"/>
          </p:cNvPicPr>
          <p:nvPr/>
        </p:nvPicPr>
        <p:blipFill>
          <a:blip r:embed="rId1"/>
          <a:stretch>
            <a:fillRect/>
          </a:stretch>
        </p:blipFill>
        <p:spPr>
          <a:xfrm>
            <a:off x="50165" y="1456690"/>
            <a:ext cx="1818640" cy="2292985"/>
          </a:xfrm>
          <a:prstGeom prst="rect">
            <a:avLst/>
          </a:prstGeom>
          <a:noFill/>
          <a:ln w="9525">
            <a:noFill/>
          </a:ln>
        </p:spPr>
      </p:pic>
      <p:pic>
        <p:nvPicPr>
          <p:cNvPr id="231433" name="Picture 9" descr="董仲舒-1"/>
          <p:cNvPicPr>
            <a:picLocks noChangeAspect="1"/>
          </p:cNvPicPr>
          <p:nvPr/>
        </p:nvPicPr>
        <p:blipFill>
          <a:blip r:embed="rId2"/>
          <a:stretch>
            <a:fillRect/>
          </a:stretch>
        </p:blipFill>
        <p:spPr>
          <a:xfrm>
            <a:off x="20320" y="3867150"/>
            <a:ext cx="1737995" cy="2592705"/>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31432"/>
                                        </p:tgtEl>
                                        <p:attrNameLst>
                                          <p:attrName>style.visibility</p:attrName>
                                        </p:attrNameLst>
                                      </p:cBhvr>
                                      <p:to>
                                        <p:strVal val="visible"/>
                                      </p:to>
                                    </p:set>
                                  </p:childTnLst>
                                </p:cTn>
                              </p:par>
                            </p:childTnLst>
                          </p:cTn>
                        </p:par>
                        <p:par>
                          <p:cTn id="7" fill="hold">
                            <p:stCondLst>
                              <p:cond delay="0"/>
                            </p:stCondLst>
                            <p:childTnLst>
                              <p:par>
                                <p:cTn id="8" presetID="3" presetClass="entr" presetSubtype="10" fill="hold" nodeType="afterEffect">
                                  <p:stCondLst>
                                    <p:cond delay="0"/>
                                  </p:stCondLst>
                                  <p:childTnLst>
                                    <p:set>
                                      <p:cBhvr>
                                        <p:cTn id="9" dur="1" fill="hold">
                                          <p:stCondLst>
                                            <p:cond delay="0"/>
                                          </p:stCondLst>
                                        </p:cTn>
                                        <p:tgtEl>
                                          <p:spTgt spid="231433"/>
                                        </p:tgtEl>
                                        <p:attrNameLst>
                                          <p:attrName>style.visibility</p:attrName>
                                        </p:attrNameLst>
                                      </p:cBhvr>
                                      <p:to>
                                        <p:strVal val="visible"/>
                                      </p:to>
                                    </p:set>
                                    <p:animEffect transition="in" filter="blinds(horizontal)">
                                      <p:cBhvr>
                                        <p:cTn id="10" dur="500"/>
                                        <p:tgtEl>
                                          <p:spTgt spid="23143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231428">
                                            <p:bg/>
                                          </p:spTgt>
                                        </p:tgtEl>
                                        <p:attrNameLst>
                                          <p:attrName>style.visibility</p:attrName>
                                        </p:attrNameLst>
                                      </p:cBhvr>
                                      <p:to>
                                        <p:strVal val="visible"/>
                                      </p:to>
                                    </p:set>
                                    <p:anim calcmode="lin" valueType="num">
                                      <p:cBhvr additive="base">
                                        <p:cTn id="15" dur="500" fill="hold"/>
                                        <p:tgtEl>
                                          <p:spTgt spid="231428">
                                            <p:bg/>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1428">
                                            <p:bg/>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1428">
                                            <p:txEl>
                                              <p:pRg st="0" end="0"/>
                                            </p:txEl>
                                          </p:spTgt>
                                        </p:tgtEl>
                                        <p:attrNameLst>
                                          <p:attrName>style.visibility</p:attrName>
                                        </p:attrNameLst>
                                      </p:cBhvr>
                                      <p:to>
                                        <p:strVal val="visible"/>
                                      </p:to>
                                    </p:set>
                                    <p:anim calcmode="lin" valueType="num">
                                      <p:cBhvr additive="base">
                                        <p:cTn id="19" dur="500" fill="hold"/>
                                        <p:tgtEl>
                                          <p:spTgt spid="23142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3142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31428">
                                            <p:txEl>
                                              <p:pRg st="1" end="1"/>
                                            </p:txEl>
                                          </p:spTgt>
                                        </p:tgtEl>
                                        <p:attrNameLst>
                                          <p:attrName>style.visibility</p:attrName>
                                        </p:attrNameLst>
                                      </p:cBhvr>
                                      <p:to>
                                        <p:strVal val="visible"/>
                                      </p:to>
                                    </p:set>
                                    <p:anim calcmode="lin" valueType="num">
                                      <p:cBhvr additive="base">
                                        <p:cTn id="23" dur="500" fill="hold"/>
                                        <p:tgtEl>
                                          <p:spTgt spid="231428">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1428">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31428">
                                            <p:txEl>
                                              <p:pRg st="2" end="2"/>
                                            </p:txEl>
                                          </p:spTgt>
                                        </p:tgtEl>
                                        <p:attrNameLst>
                                          <p:attrName>style.visibility</p:attrName>
                                        </p:attrNameLst>
                                      </p:cBhvr>
                                      <p:to>
                                        <p:strVal val="visible"/>
                                      </p:to>
                                    </p:set>
                                    <p:anim calcmode="lin" valueType="num">
                                      <p:cBhvr additive="base">
                                        <p:cTn id="27" dur="500" fill="hold"/>
                                        <p:tgtEl>
                                          <p:spTgt spid="231428">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31428">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31428">
                                            <p:txEl>
                                              <p:pRg st="3" end="3"/>
                                            </p:txEl>
                                          </p:spTgt>
                                        </p:tgtEl>
                                        <p:attrNameLst>
                                          <p:attrName>style.visibility</p:attrName>
                                        </p:attrNameLst>
                                      </p:cBhvr>
                                      <p:to>
                                        <p:strVal val="visible"/>
                                      </p:to>
                                    </p:set>
                                    <p:anim calcmode="lin" valueType="num">
                                      <p:cBhvr additive="base">
                                        <p:cTn id="31" dur="500" fill="hold"/>
                                        <p:tgtEl>
                                          <p:spTgt spid="231428">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31428">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31428">
                                            <p:txEl>
                                              <p:pRg st="4" end="4"/>
                                            </p:txEl>
                                          </p:spTgt>
                                        </p:tgtEl>
                                        <p:attrNameLst>
                                          <p:attrName>style.visibility</p:attrName>
                                        </p:attrNameLst>
                                      </p:cBhvr>
                                      <p:to>
                                        <p:strVal val="visible"/>
                                      </p:to>
                                    </p:set>
                                    <p:anim calcmode="lin" valueType="num">
                                      <p:cBhvr additive="base">
                                        <p:cTn id="35" dur="500" fill="hold"/>
                                        <p:tgtEl>
                                          <p:spTgt spid="231428">
                                            <p:txEl>
                                              <p:pRg st="4" end="4"/>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1428">
                                            <p:txEl>
                                              <p:pRg st="4" end="4"/>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31428">
                                            <p:txEl>
                                              <p:pRg st="5" end="5"/>
                                            </p:txEl>
                                          </p:spTgt>
                                        </p:tgtEl>
                                        <p:attrNameLst>
                                          <p:attrName>style.visibility</p:attrName>
                                        </p:attrNameLst>
                                      </p:cBhvr>
                                      <p:to>
                                        <p:strVal val="visible"/>
                                      </p:to>
                                    </p:set>
                                    <p:anim calcmode="lin" valueType="num">
                                      <p:cBhvr additive="base">
                                        <p:cTn id="39" dur="500" fill="hold"/>
                                        <p:tgtEl>
                                          <p:spTgt spid="231428">
                                            <p:txEl>
                                              <p:pRg st="5" end="5"/>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3142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8" grpId="0" animBg="1" uiExpand="1" build="allAtOnce"/>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35" name="Rectangle 11"/>
          <p:cNvSpPr/>
          <p:nvPr/>
        </p:nvSpPr>
        <p:spPr>
          <a:xfrm>
            <a:off x="2371725" y="1338580"/>
            <a:ext cx="6403340" cy="5120005"/>
          </a:xfrm>
          <a:prstGeom prst="rect">
            <a:avLst/>
          </a:prstGeom>
          <a:solidFill>
            <a:srgbClr val="EAEAEA"/>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1800" b="1" dirty="0">
                <a:latin typeface="Times New Roman" panose="02020603050405020304" pitchFamily="18" charset="0"/>
                <a:ea typeface="楷体_GB2312" pitchFamily="49" charset="-122"/>
              </a:rPr>
              <a:t> </a:t>
            </a: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司马迁</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（前145或前135—前87？），字子长，西汉夏阳（今陕西韩城，一说山西河津）人，中国古代伟大的史学家、文学家，被后人尊为“史圣”。</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 他最大的贡献是创作了中国第一部纪传体通史《史记》（原名《太史公书》）。</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《史记》记载了从上古传说中的黄帝时期，到汉武帝元狩元年，长达3000多年的历史。</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司马迁</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以其“究天人之际，通古今之变，成一家之言”的史识所完成的史学巨著《史记》，是“二十五史”之首，被鲁迅誉为“史家之绝唱，无韵之离骚”。</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6385" y="3666490"/>
            <a:ext cx="1996440" cy="2661285"/>
          </a:xfrm>
          <a:prstGeom prst="rect">
            <a:avLst/>
          </a:prstGeom>
        </p:spPr>
      </p:pic>
      <p:pic>
        <p:nvPicPr>
          <p:cNvPr id="3" name="图片 2"/>
          <p:cNvPicPr>
            <a:picLocks noChangeAspect="1"/>
          </p:cNvPicPr>
          <p:nvPr/>
        </p:nvPicPr>
        <p:blipFill>
          <a:blip r:embed="rId2"/>
          <a:stretch>
            <a:fillRect/>
          </a:stretch>
        </p:blipFill>
        <p:spPr>
          <a:xfrm>
            <a:off x="332105" y="1410335"/>
            <a:ext cx="1905000" cy="1990725"/>
          </a:xfrm>
          <a:prstGeom prst="rect">
            <a:avLst/>
          </a:prstGeom>
        </p:spPr>
      </p:pic>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1435">
                                            <p:bg/>
                                          </p:spTgt>
                                        </p:tgtEl>
                                        <p:attrNameLst>
                                          <p:attrName>style.visibility</p:attrName>
                                        </p:attrNameLst>
                                      </p:cBhvr>
                                      <p:to>
                                        <p:strVal val="visible"/>
                                      </p:to>
                                    </p:set>
                                    <p:anim calcmode="lin" valueType="num">
                                      <p:cBhvr additive="base">
                                        <p:cTn id="7" dur="500" fill="hold"/>
                                        <p:tgtEl>
                                          <p:spTgt spid="231435">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231435">
                                            <p:bg/>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31435">
                                            <p:txEl>
                                              <p:pRg st="0" end="0"/>
                                            </p:txEl>
                                          </p:spTgt>
                                        </p:tgtEl>
                                        <p:attrNameLst>
                                          <p:attrName>style.visibility</p:attrName>
                                        </p:attrNameLst>
                                      </p:cBhvr>
                                      <p:to>
                                        <p:strVal val="visible"/>
                                      </p:to>
                                    </p:set>
                                    <p:animEffect transition="in" filter="blinds(horizontal)">
                                      <p:cBhvr>
                                        <p:cTn id="12" dur="500"/>
                                        <p:tgtEl>
                                          <p:spTgt spid="231435">
                                            <p:txEl>
                                              <p:pRg st="0" end="0"/>
                                            </p:txEl>
                                          </p:spTgt>
                                        </p:tgtEl>
                                      </p:cBhvr>
                                    </p:animEffect>
                                  </p:childTnLst>
                                </p:cTn>
                              </p:par>
                            </p:childTnLst>
                          </p:cTn>
                        </p:par>
                        <p:par>
                          <p:cTn id="13" fill="hold">
                            <p:stCondLst>
                              <p:cond delay="1000"/>
                            </p:stCondLst>
                            <p:childTnLst>
                              <p:par>
                                <p:cTn id="14" presetID="3" presetClass="entr" presetSubtype="10" fill="hold" grpId="0" nodeType="afterEffect">
                                  <p:stCondLst>
                                    <p:cond delay="0"/>
                                  </p:stCondLst>
                                  <p:childTnLst>
                                    <p:set>
                                      <p:cBhvr>
                                        <p:cTn id="15" dur="1" fill="hold">
                                          <p:stCondLst>
                                            <p:cond delay="0"/>
                                          </p:stCondLst>
                                        </p:cTn>
                                        <p:tgtEl>
                                          <p:spTgt spid="231435">
                                            <p:txEl>
                                              <p:pRg st="1" end="1"/>
                                            </p:txEl>
                                          </p:spTgt>
                                        </p:tgtEl>
                                        <p:attrNameLst>
                                          <p:attrName>style.visibility</p:attrName>
                                        </p:attrNameLst>
                                      </p:cBhvr>
                                      <p:to>
                                        <p:strVal val="visible"/>
                                      </p:to>
                                    </p:set>
                                    <p:animEffect transition="in" filter="blinds(horizontal)">
                                      <p:cBhvr>
                                        <p:cTn id="16" dur="500"/>
                                        <p:tgtEl>
                                          <p:spTgt spid="231435">
                                            <p:txEl>
                                              <p:pRg st="1" end="1"/>
                                            </p:txEl>
                                          </p:spTgt>
                                        </p:tgtEl>
                                      </p:cBhvr>
                                    </p:animEffect>
                                  </p:childTnLst>
                                </p:cTn>
                              </p:par>
                            </p:childTnLst>
                          </p:cTn>
                        </p:par>
                        <p:par>
                          <p:cTn id="17" fill="hold">
                            <p:stCondLst>
                              <p:cond delay="1500"/>
                            </p:stCondLst>
                            <p:childTnLst>
                              <p:par>
                                <p:cTn id="18" presetID="3" presetClass="entr" presetSubtype="10" fill="hold" grpId="0" nodeType="afterEffect">
                                  <p:stCondLst>
                                    <p:cond delay="0"/>
                                  </p:stCondLst>
                                  <p:childTnLst>
                                    <p:set>
                                      <p:cBhvr>
                                        <p:cTn id="19" dur="1" fill="hold">
                                          <p:stCondLst>
                                            <p:cond delay="0"/>
                                          </p:stCondLst>
                                        </p:cTn>
                                        <p:tgtEl>
                                          <p:spTgt spid="231435">
                                            <p:txEl>
                                              <p:pRg st="2" end="2"/>
                                            </p:txEl>
                                          </p:spTgt>
                                        </p:tgtEl>
                                        <p:attrNameLst>
                                          <p:attrName>style.visibility</p:attrName>
                                        </p:attrNameLst>
                                      </p:cBhvr>
                                      <p:to>
                                        <p:strVal val="visible"/>
                                      </p:to>
                                    </p:set>
                                    <p:animEffect transition="in" filter="blinds(horizontal)">
                                      <p:cBhvr>
                                        <p:cTn id="20" dur="500"/>
                                        <p:tgtEl>
                                          <p:spTgt spid="231435">
                                            <p:txEl>
                                              <p:pRg st="2" end="2"/>
                                            </p:txEl>
                                          </p:spTgt>
                                        </p:tgtEl>
                                      </p:cBhvr>
                                    </p:animEffect>
                                  </p:childTnLst>
                                </p:cTn>
                              </p:par>
                            </p:childTnLst>
                          </p:cTn>
                        </p:par>
                        <p:par>
                          <p:cTn id="21" fill="hold">
                            <p:stCondLst>
                              <p:cond delay="2000"/>
                            </p:stCondLst>
                            <p:childTnLst>
                              <p:par>
                                <p:cTn id="22" presetID="3" presetClass="entr" presetSubtype="10" fill="hold" grpId="0" nodeType="afterEffect">
                                  <p:stCondLst>
                                    <p:cond delay="0"/>
                                  </p:stCondLst>
                                  <p:childTnLst>
                                    <p:set>
                                      <p:cBhvr>
                                        <p:cTn id="23" dur="1" fill="hold">
                                          <p:stCondLst>
                                            <p:cond delay="0"/>
                                          </p:stCondLst>
                                        </p:cTn>
                                        <p:tgtEl>
                                          <p:spTgt spid="231435">
                                            <p:txEl>
                                              <p:pRg st="3" end="3"/>
                                            </p:txEl>
                                          </p:spTgt>
                                        </p:tgtEl>
                                        <p:attrNameLst>
                                          <p:attrName>style.visibility</p:attrName>
                                        </p:attrNameLst>
                                      </p:cBhvr>
                                      <p:to>
                                        <p:strVal val="visible"/>
                                      </p:to>
                                    </p:set>
                                    <p:animEffect transition="in" filter="blinds(horizontal)">
                                      <p:cBhvr>
                                        <p:cTn id="24" dur="500"/>
                                        <p:tgtEl>
                                          <p:spTgt spid="23143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35" grpId="0" animBg="1" uiExpand="1"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txBox="1">
            <a:spLocks noGrp="1"/>
          </p:cNvSpPr>
          <p:nvPr>
            <p:ph type="sldNum" sz="quarter" idx="10"/>
          </p:nvPr>
        </p:nvSpPr>
        <p:spPr>
          <a:xfrm>
            <a:off x="7920038" y="6597650"/>
            <a:ext cx="1223962" cy="260350"/>
          </a:xfrm>
        </p:spPr>
        <p:txBody>
          <a:bodyPr lIns="18000" rIns="18000"/>
          <a:lstStyle>
            <a:lvl1pPr marL="0" lvl="0"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defRPr>
            </a:lvl1pPr>
            <a:lvl2pPr marL="457200" lvl="1"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cs typeface="+mn-cs"/>
              </a:defRPr>
            </a:lvl2pPr>
            <a:lvl3pPr marL="914400" lvl="2"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cs typeface="+mn-cs"/>
              </a:defRPr>
            </a:lvl3pPr>
            <a:lvl4pPr marL="1371600" lvl="3"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cs typeface="+mn-cs"/>
              </a:defRPr>
            </a:lvl4pPr>
            <a:lvl5pPr marL="1828800" lvl="4"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cs typeface="+mn-cs"/>
              </a:defRPr>
            </a:lvl5pPr>
          </a:lstStyle>
          <a:p>
            <a:pPr lvl="0" eaLnBrk="1" fontAlgn="base" hangingPunct="1">
              <a:lnSpc>
                <a:spcPct val="100000"/>
              </a:lnSpc>
            </a:pPr>
            <a:r>
              <a:rPr lang="zh-CN" altLang="en-US" sz="1200" b="1" dirty="0">
                <a:solidFill>
                  <a:srgbClr val="1A1A4E"/>
                </a:solidFill>
                <a:latin typeface="楷体_GB2312" pitchFamily="49" charset="-122"/>
                <a:ea typeface="楷体_GB2312" pitchFamily="49" charset="-122"/>
              </a:rPr>
              <a:t>第</a:t>
            </a:r>
            <a:fld id="{9A0DB2DC-4C9A-4742-B13C-FB6460FD3503}" type="slidenum">
              <a:rPr lang="zh-CN" altLang="en-US" sz="1200" b="1" dirty="0">
                <a:solidFill>
                  <a:srgbClr val="1A1A4E"/>
                </a:solidFill>
                <a:latin typeface="楷体_GB2312" pitchFamily="49" charset="-122"/>
                <a:ea typeface="楷体_GB2312" pitchFamily="49" charset="-122"/>
              </a:rPr>
            </a:fld>
            <a:r>
              <a:rPr lang="zh-CN" altLang="en-US" sz="1200" b="1" dirty="0">
                <a:solidFill>
                  <a:srgbClr val="1A1A4E"/>
                </a:solidFill>
                <a:latin typeface="楷体_GB2312" pitchFamily="49" charset="-122"/>
                <a:ea typeface="楷体_GB2312" pitchFamily="49" charset="-122"/>
              </a:rPr>
              <a:t>页，共</a:t>
            </a:r>
            <a:r>
              <a:rPr lang="en-US" altLang="zh-CN" sz="1200" b="1" dirty="0">
                <a:solidFill>
                  <a:srgbClr val="1A1A4E"/>
                </a:solidFill>
                <a:latin typeface="楷体_GB2312" pitchFamily="49" charset="-122"/>
                <a:ea typeface="楷体_GB2312" pitchFamily="49" charset="-122"/>
              </a:rPr>
              <a:t>19</a:t>
            </a:r>
            <a:r>
              <a:rPr lang="zh-CN" altLang="en-US" sz="1200" b="1" dirty="0">
                <a:solidFill>
                  <a:srgbClr val="1A1A4E"/>
                </a:solidFill>
                <a:latin typeface="楷体_GB2312" pitchFamily="49" charset="-122"/>
                <a:ea typeface="楷体_GB2312" pitchFamily="49" charset="-122"/>
              </a:rPr>
              <a:t>页</a:t>
            </a:r>
            <a:endParaRPr lang="zh-CN" altLang="en-US" sz="1200" b="1" dirty="0">
              <a:solidFill>
                <a:srgbClr val="1A1A4E"/>
              </a:solidFill>
              <a:latin typeface="楷体_GB2312" pitchFamily="49" charset="-122"/>
              <a:ea typeface="楷体_GB2312" pitchFamily="49" charset="-122"/>
            </a:endParaRPr>
          </a:p>
        </p:txBody>
      </p:sp>
      <p:sp>
        <p:nvSpPr>
          <p:cNvPr id="232451" name="Rectangle 3"/>
          <p:cNvSpPr/>
          <p:nvPr/>
        </p:nvSpPr>
        <p:spPr>
          <a:xfrm>
            <a:off x="1971040" y="1316990"/>
            <a:ext cx="6927215" cy="5209540"/>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00000"/>
              </a:lnSpc>
              <a:spcBef>
                <a:spcPts val="0"/>
              </a:spcBef>
              <a:spcAft>
                <a:spcPts val="0"/>
              </a:spcAft>
              <a:buClr>
                <a:srgbClr val="FF0000"/>
              </a:buClr>
              <a:buSzTx/>
              <a:buFont typeface="Wingdings" panose="05000000000000000000" charset="0"/>
              <a:buChar char="n"/>
            </a:pPr>
            <a:r>
              <a:rPr lang="zh-CN" altLang="en-US" sz="1800" b="1" dirty="0">
                <a:latin typeface="Times New Roman" panose="02020603050405020304" pitchFamily="18" charset="0"/>
                <a:ea typeface="楷体_GB2312" pitchFamily="49"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韩愈</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768-824）字退之，河内河阳（今河南孟州）人。唐朝文学家、思想家、政治家。唐宋八大家之一。晚年任吏部侍郎，又称韩吏部。谥号文，又称韩文公。他是中唐古文革新运动的主将，他与柳宗元同为“古文运动”倡导者，故与其并称为“韩柳”。</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0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他的文章最受后人推崇，常和杜甫的诗相提并论；他的诗想象奇特，气势宏伟，追求散文化的语言风格，因而有“文章巨公”和“百代文宗”之名，提出了“文以载道”和“文道结合”的主张，反对六朝以来的骈偶之风，提倡先秦，两汉的散文，文学上主张“辞必己出”，“惟陈言之务去”。</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0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论说文《原道》《师说》《谏佛骨表》《进学解》，赠序《送孟东野序》《送董邵南游河北序》，叙述文《&lt;张中丞传&gt;后叙》，墓志铭《柳子厚墓志铭》，祭文《祭十二郎文》及传奇小说《毛颖传》等都是公认的名篇，对后代散文起了很好的推动作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2456" name="Picture 8" descr="韩愈"/>
          <p:cNvPicPr>
            <a:picLocks noChangeAspect="1"/>
          </p:cNvPicPr>
          <p:nvPr/>
        </p:nvPicPr>
        <p:blipFill>
          <a:blip r:embed="rId1"/>
          <a:stretch>
            <a:fillRect/>
          </a:stretch>
        </p:blipFill>
        <p:spPr>
          <a:xfrm>
            <a:off x="123190" y="1421765"/>
            <a:ext cx="1741805" cy="2205355"/>
          </a:xfrm>
          <a:prstGeom prst="rect">
            <a:avLst/>
          </a:prstGeom>
          <a:noFill/>
          <a:ln w="9525">
            <a:noFill/>
          </a:ln>
        </p:spPr>
      </p:pic>
      <p:pic>
        <p:nvPicPr>
          <p:cNvPr id="232457" name="Picture 9" descr="韩愈-1"/>
          <p:cNvPicPr>
            <a:picLocks noChangeAspect="1"/>
          </p:cNvPicPr>
          <p:nvPr/>
        </p:nvPicPr>
        <p:blipFill>
          <a:blip r:embed="rId2"/>
          <a:stretch>
            <a:fillRect/>
          </a:stretch>
        </p:blipFill>
        <p:spPr>
          <a:xfrm>
            <a:off x="122873" y="4331335"/>
            <a:ext cx="1655762" cy="2160588"/>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2456"/>
                                        </p:tgtEl>
                                        <p:attrNameLst>
                                          <p:attrName>style.visibility</p:attrName>
                                        </p:attrNameLst>
                                      </p:cBhvr>
                                      <p:to>
                                        <p:strVal val="visible"/>
                                      </p:to>
                                    </p:set>
                                    <p:animEffect transition="in" filter="blinds(horizontal)">
                                      <p:cBhvr>
                                        <p:cTn id="7" dur="500"/>
                                        <p:tgtEl>
                                          <p:spTgt spid="23245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32457"/>
                                        </p:tgtEl>
                                        <p:attrNameLst>
                                          <p:attrName>style.visibility</p:attrName>
                                        </p:attrNameLst>
                                      </p:cBhvr>
                                      <p:to>
                                        <p:strVal val="visible"/>
                                      </p:to>
                                    </p:set>
                                    <p:animEffect transition="in" filter="blinds(horizontal)">
                                      <p:cBhvr>
                                        <p:cTn id="11" dur="500"/>
                                        <p:tgtEl>
                                          <p:spTgt spid="232457"/>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32451">
                                            <p:bg/>
                                          </p:spTgt>
                                        </p:tgtEl>
                                        <p:attrNameLst>
                                          <p:attrName>style.visibility</p:attrName>
                                        </p:attrNameLst>
                                      </p:cBhvr>
                                      <p:to>
                                        <p:strVal val="visible"/>
                                      </p:to>
                                    </p:set>
                                    <p:anim calcmode="lin" valueType="num">
                                      <p:cBhvr additive="base">
                                        <p:cTn id="15" dur="500" fill="hold"/>
                                        <p:tgtEl>
                                          <p:spTgt spid="232451">
                                            <p:bg/>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2451">
                                            <p:bg/>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2451">
                                            <p:txEl>
                                              <p:pRg st="0" end="0"/>
                                            </p:txEl>
                                          </p:spTgt>
                                        </p:tgtEl>
                                        <p:attrNameLst>
                                          <p:attrName>style.visibility</p:attrName>
                                        </p:attrNameLst>
                                      </p:cBhvr>
                                      <p:to>
                                        <p:strVal val="visible"/>
                                      </p:to>
                                    </p:set>
                                    <p:anim calcmode="lin" valueType="num">
                                      <p:cBhvr additive="base">
                                        <p:cTn id="19" dur="500" fill="hold"/>
                                        <p:tgtEl>
                                          <p:spTgt spid="232451">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32451">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32451">
                                            <p:txEl>
                                              <p:pRg st="1" end="1"/>
                                            </p:txEl>
                                          </p:spTgt>
                                        </p:tgtEl>
                                        <p:attrNameLst>
                                          <p:attrName>style.visibility</p:attrName>
                                        </p:attrNameLst>
                                      </p:cBhvr>
                                      <p:to>
                                        <p:strVal val="visible"/>
                                      </p:to>
                                    </p:set>
                                    <p:anim calcmode="lin" valueType="num">
                                      <p:cBhvr additive="base">
                                        <p:cTn id="23" dur="500" fill="hold"/>
                                        <p:tgtEl>
                                          <p:spTgt spid="232451">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2451">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32451">
                                            <p:txEl>
                                              <p:pRg st="2" end="2"/>
                                            </p:txEl>
                                          </p:spTgt>
                                        </p:tgtEl>
                                        <p:attrNameLst>
                                          <p:attrName>style.visibility</p:attrName>
                                        </p:attrNameLst>
                                      </p:cBhvr>
                                      <p:to>
                                        <p:strVal val="visible"/>
                                      </p:to>
                                    </p:set>
                                    <p:anim calcmode="lin" valueType="num">
                                      <p:cBhvr additive="base">
                                        <p:cTn id="27" dur="500" fill="hold"/>
                                        <p:tgtEl>
                                          <p:spTgt spid="232451">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3245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animBg="1" uiExpand="1" build="allAtOnce"/>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txBox="1">
            <a:spLocks noGrp="1"/>
          </p:cNvSpPr>
          <p:nvPr>
            <p:ph type="sldNum" sz="quarter" idx="10"/>
          </p:nvPr>
        </p:nvSpPr>
        <p:spPr>
          <a:xfrm>
            <a:off x="7920038" y="6597650"/>
            <a:ext cx="1223962" cy="260350"/>
          </a:xfrm>
        </p:spPr>
        <p:txBody>
          <a:bodyPr lIns="18000" rIns="18000"/>
          <a:lstStyle>
            <a:lvl1pPr marL="0" lvl="0"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defRPr>
            </a:lvl1pPr>
            <a:lvl2pPr marL="457200" lvl="1"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cs typeface="+mn-cs"/>
              </a:defRPr>
            </a:lvl2pPr>
            <a:lvl3pPr marL="914400" lvl="2"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cs typeface="+mn-cs"/>
              </a:defRPr>
            </a:lvl3pPr>
            <a:lvl4pPr marL="1371600" lvl="3"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cs typeface="+mn-cs"/>
              </a:defRPr>
            </a:lvl4pPr>
            <a:lvl5pPr marL="1828800" lvl="4" indent="0" algn="ctr" defTabSz="914400" rtl="0" eaLnBrk="0" fontAlgn="ctr" latinLnBrk="0" hangingPunct="0">
              <a:lnSpc>
                <a:spcPct val="130000"/>
              </a:lnSpc>
              <a:spcBef>
                <a:spcPct val="0"/>
              </a:spcBef>
              <a:spcAft>
                <a:spcPct val="0"/>
              </a:spcAft>
              <a:buNone/>
              <a:defRPr sz="5400" b="0" i="0" u="none" kern="1200" baseline="0">
                <a:solidFill>
                  <a:schemeClr val="tx1"/>
                </a:solidFill>
                <a:latin typeface="隶书" panose="02010509060101010101" pitchFamily="49" charset="-122"/>
                <a:ea typeface="隶书" panose="02010509060101010101" pitchFamily="49" charset="-122"/>
                <a:cs typeface="+mn-cs"/>
              </a:defRPr>
            </a:lvl5pPr>
          </a:lstStyle>
          <a:p>
            <a:pPr lvl="0" eaLnBrk="1" fontAlgn="base" hangingPunct="1">
              <a:lnSpc>
                <a:spcPct val="100000"/>
              </a:lnSpc>
            </a:pPr>
            <a:r>
              <a:rPr lang="zh-CN" altLang="en-US" sz="1200" b="1" dirty="0">
                <a:solidFill>
                  <a:srgbClr val="1A1A4E"/>
                </a:solidFill>
                <a:latin typeface="楷体_GB2312" pitchFamily="49" charset="-122"/>
                <a:ea typeface="楷体_GB2312" pitchFamily="49" charset="-122"/>
              </a:rPr>
              <a:t>第</a:t>
            </a:r>
            <a:fld id="{9A0DB2DC-4C9A-4742-B13C-FB6460FD3503}" type="slidenum">
              <a:rPr lang="zh-CN" altLang="en-US" sz="1200" b="1" dirty="0">
                <a:solidFill>
                  <a:srgbClr val="1A1A4E"/>
                </a:solidFill>
                <a:latin typeface="楷体_GB2312" pitchFamily="49" charset="-122"/>
                <a:ea typeface="楷体_GB2312" pitchFamily="49" charset="-122"/>
              </a:rPr>
            </a:fld>
            <a:r>
              <a:rPr lang="zh-CN" altLang="en-US" sz="1200" b="1" dirty="0">
                <a:solidFill>
                  <a:srgbClr val="1A1A4E"/>
                </a:solidFill>
                <a:latin typeface="楷体_GB2312" pitchFamily="49" charset="-122"/>
                <a:ea typeface="楷体_GB2312" pitchFamily="49" charset="-122"/>
              </a:rPr>
              <a:t>页，共</a:t>
            </a:r>
            <a:r>
              <a:rPr lang="en-US" altLang="zh-CN" sz="1200" b="1" dirty="0">
                <a:solidFill>
                  <a:srgbClr val="1A1A4E"/>
                </a:solidFill>
                <a:latin typeface="楷体_GB2312" pitchFamily="49" charset="-122"/>
                <a:ea typeface="楷体_GB2312" pitchFamily="49" charset="-122"/>
              </a:rPr>
              <a:t>19</a:t>
            </a:r>
            <a:r>
              <a:rPr lang="zh-CN" altLang="en-US" sz="1200" b="1" dirty="0">
                <a:solidFill>
                  <a:srgbClr val="1A1A4E"/>
                </a:solidFill>
                <a:latin typeface="楷体_GB2312" pitchFamily="49" charset="-122"/>
                <a:ea typeface="楷体_GB2312" pitchFamily="49" charset="-122"/>
              </a:rPr>
              <a:t>页</a:t>
            </a:r>
            <a:endParaRPr lang="zh-CN" altLang="en-US" sz="1200" b="1" dirty="0">
              <a:solidFill>
                <a:srgbClr val="1A1A4E"/>
              </a:solidFill>
              <a:latin typeface="楷体_GB2312" pitchFamily="49" charset="-122"/>
              <a:ea typeface="楷体_GB2312" pitchFamily="49" charset="-122"/>
            </a:endParaRPr>
          </a:p>
        </p:txBody>
      </p:sp>
      <p:sp>
        <p:nvSpPr>
          <p:cNvPr id="232452" name="Rectangle 4"/>
          <p:cNvSpPr/>
          <p:nvPr/>
        </p:nvSpPr>
        <p:spPr>
          <a:xfrm>
            <a:off x="2014220" y="1253490"/>
            <a:ext cx="6883400" cy="5273040"/>
          </a:xfrm>
          <a:prstGeom prst="rect">
            <a:avLst/>
          </a:prstGeom>
          <a:solidFill>
            <a:srgbClr val="CCFFCC"/>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0"/>
              </a:spcBef>
              <a:spcAft>
                <a:spcPts val="0"/>
              </a:spcAft>
              <a:buClr>
                <a:srgbClr val="FF0000"/>
              </a:buClr>
              <a:buSzTx/>
              <a:buFont typeface="Wingdings" panose="05000000000000000000" charset="0"/>
              <a:buChar char="n"/>
            </a:pPr>
            <a:r>
              <a:rPr lang="en-US" altLang="zh-CN" sz="1800" b="1" dirty="0">
                <a:latin typeface="Times New Roman" panose="02020603050405020304" pitchFamily="18" charset="0"/>
                <a:ea typeface="楷体_GB2312" pitchFamily="49"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韩愈</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强调“以德礼为先而辅以政刑”。</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《原性》是</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韩愈</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关于人性论的代表作。不赞成孟子的 “性善”论和荀子的“性恶”论，也不赞成扬雄的“性善恶混”说。而发挥董仲舒的理论，第一次明确提出</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“性之品有三”</a:t>
            </a:r>
            <a:r>
              <a:rPr lang="en-US" altLang="zh-CN"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上品性善，生来具有仁、义、礼、智、信五种道德；中品五德有所欠缺，性可善可恶；下品五德都不具备，性恶。</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同时还认为人有喜、怒、哀、惧、爱、恶、欲七情，</a:t>
            </a:r>
            <a:r>
              <a:rPr lang="zh-CN" altLang="en-US" sz="2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情亦有三品:上品七情控制适中；中品七情或多或少,“有所甚，有所亡”；下品则“亡与甚直情而行”</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情与性的品级正相对应。《原性》承认人可以有适当的情欲，反对佛教的灭情见性主张，在当时具有积极的意义。但他认为性“与生俱生”，上、下品都是“不移”，是先验论的观点。</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2456" name="Picture 8" descr="韩愈"/>
          <p:cNvPicPr>
            <a:picLocks noChangeAspect="1"/>
          </p:cNvPicPr>
          <p:nvPr/>
        </p:nvPicPr>
        <p:blipFill>
          <a:blip r:embed="rId1"/>
          <a:stretch>
            <a:fillRect/>
          </a:stretch>
        </p:blipFill>
        <p:spPr>
          <a:xfrm>
            <a:off x="123190" y="1421765"/>
            <a:ext cx="1741805" cy="2205355"/>
          </a:xfrm>
          <a:prstGeom prst="rect">
            <a:avLst/>
          </a:prstGeom>
          <a:noFill/>
          <a:ln w="9525">
            <a:noFill/>
          </a:ln>
        </p:spPr>
      </p:pic>
      <p:pic>
        <p:nvPicPr>
          <p:cNvPr id="232457" name="Picture 9" descr="韩愈-1"/>
          <p:cNvPicPr>
            <a:picLocks noChangeAspect="1"/>
          </p:cNvPicPr>
          <p:nvPr/>
        </p:nvPicPr>
        <p:blipFill>
          <a:blip r:embed="rId2"/>
          <a:stretch>
            <a:fillRect/>
          </a:stretch>
        </p:blipFill>
        <p:spPr>
          <a:xfrm>
            <a:off x="122873" y="4331335"/>
            <a:ext cx="1655762" cy="2160588"/>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2456"/>
                                        </p:tgtEl>
                                        <p:attrNameLst>
                                          <p:attrName>style.visibility</p:attrName>
                                        </p:attrNameLst>
                                      </p:cBhvr>
                                      <p:to>
                                        <p:strVal val="visible"/>
                                      </p:to>
                                    </p:set>
                                    <p:animEffect transition="in" filter="blinds(horizontal)">
                                      <p:cBhvr>
                                        <p:cTn id="7" dur="500"/>
                                        <p:tgtEl>
                                          <p:spTgt spid="23245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32457"/>
                                        </p:tgtEl>
                                        <p:attrNameLst>
                                          <p:attrName>style.visibility</p:attrName>
                                        </p:attrNameLst>
                                      </p:cBhvr>
                                      <p:to>
                                        <p:strVal val="visible"/>
                                      </p:to>
                                    </p:set>
                                    <p:animEffect transition="in" filter="blinds(horizontal)">
                                      <p:cBhvr>
                                        <p:cTn id="11" dur="500"/>
                                        <p:tgtEl>
                                          <p:spTgt spid="23245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232452">
                                            <p:bg/>
                                          </p:spTgt>
                                        </p:tgtEl>
                                        <p:attrNameLst>
                                          <p:attrName>style.visibility</p:attrName>
                                        </p:attrNameLst>
                                      </p:cBhvr>
                                      <p:to>
                                        <p:strVal val="visible"/>
                                      </p:to>
                                    </p:set>
                                    <p:anim calcmode="lin" valueType="num">
                                      <p:cBhvr additive="base">
                                        <p:cTn id="16" dur="500" fill="hold"/>
                                        <p:tgtEl>
                                          <p:spTgt spid="232452">
                                            <p:bg/>
                                          </p:spTgt>
                                        </p:tgtEl>
                                        <p:attrNameLst>
                                          <p:attrName>ppt_x</p:attrName>
                                        </p:attrNameLst>
                                      </p:cBhvr>
                                      <p:tavLst>
                                        <p:tav tm="0">
                                          <p:val>
                                            <p:strVal val="1+#ppt_w/2"/>
                                          </p:val>
                                        </p:tav>
                                        <p:tav tm="100000">
                                          <p:val>
                                            <p:strVal val="#ppt_x"/>
                                          </p:val>
                                        </p:tav>
                                      </p:tavLst>
                                    </p:anim>
                                    <p:anim calcmode="lin" valueType="num">
                                      <p:cBhvr additive="base">
                                        <p:cTn id="17" dur="500" fill="hold"/>
                                        <p:tgtEl>
                                          <p:spTgt spid="232452">
                                            <p:bg/>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232452">
                                            <p:txEl>
                                              <p:pRg st="0" end="0"/>
                                            </p:txEl>
                                          </p:spTgt>
                                        </p:tgtEl>
                                        <p:attrNameLst>
                                          <p:attrName>style.visibility</p:attrName>
                                        </p:attrNameLst>
                                      </p:cBhvr>
                                      <p:to>
                                        <p:strVal val="visible"/>
                                      </p:to>
                                    </p:set>
                                    <p:anim calcmode="lin" valueType="num">
                                      <p:cBhvr additive="base">
                                        <p:cTn id="20" dur="500" fill="hold"/>
                                        <p:tgtEl>
                                          <p:spTgt spid="232452">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232452">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232452">
                                            <p:txEl>
                                              <p:pRg st="1" end="1"/>
                                            </p:txEl>
                                          </p:spTgt>
                                        </p:tgtEl>
                                        <p:attrNameLst>
                                          <p:attrName>style.visibility</p:attrName>
                                        </p:attrNameLst>
                                      </p:cBhvr>
                                      <p:to>
                                        <p:strVal val="visible"/>
                                      </p:to>
                                    </p:set>
                                    <p:anim calcmode="lin" valueType="num">
                                      <p:cBhvr additive="base">
                                        <p:cTn id="24" dur="500" fill="hold"/>
                                        <p:tgtEl>
                                          <p:spTgt spid="232452">
                                            <p:txEl>
                                              <p:pRg st="1" end="1"/>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232452">
                                            <p:txEl>
                                              <p:pRg st="1" end="1"/>
                                            </p:txEl>
                                          </p:spTgt>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232452">
                                            <p:txEl>
                                              <p:pRg st="2" end="2"/>
                                            </p:txEl>
                                          </p:spTgt>
                                        </p:tgtEl>
                                        <p:attrNameLst>
                                          <p:attrName>style.visibility</p:attrName>
                                        </p:attrNameLst>
                                      </p:cBhvr>
                                      <p:to>
                                        <p:strVal val="visible"/>
                                      </p:to>
                                    </p:set>
                                    <p:anim calcmode="lin" valueType="num">
                                      <p:cBhvr additive="base">
                                        <p:cTn id="28" dur="500" fill="hold"/>
                                        <p:tgtEl>
                                          <p:spTgt spid="232452">
                                            <p:txEl>
                                              <p:pRg st="2" end="2"/>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3245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2" grpId="0" animBg="1" uiExpand="1"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80" name="Picture 8" descr="程颢"/>
          <p:cNvPicPr>
            <a:picLocks noChangeAspect="1"/>
          </p:cNvPicPr>
          <p:nvPr/>
        </p:nvPicPr>
        <p:blipFill>
          <a:blip r:embed="rId1"/>
          <a:stretch>
            <a:fillRect/>
          </a:stretch>
        </p:blipFill>
        <p:spPr>
          <a:xfrm>
            <a:off x="55880" y="1424305"/>
            <a:ext cx="1786890" cy="2303780"/>
          </a:xfrm>
          <a:prstGeom prst="rect">
            <a:avLst/>
          </a:prstGeom>
          <a:noFill/>
          <a:ln w="9525">
            <a:noFill/>
          </a:ln>
        </p:spPr>
      </p:pic>
      <p:pic>
        <p:nvPicPr>
          <p:cNvPr id="233481" name="Picture 9" descr="程颐"/>
          <p:cNvPicPr>
            <a:picLocks noChangeAspect="1"/>
          </p:cNvPicPr>
          <p:nvPr/>
        </p:nvPicPr>
        <p:blipFill>
          <a:blip r:embed="rId2"/>
          <a:stretch>
            <a:fillRect/>
          </a:stretch>
        </p:blipFill>
        <p:spPr>
          <a:xfrm>
            <a:off x="56515" y="4056380"/>
            <a:ext cx="1720850" cy="2468880"/>
          </a:xfrm>
          <a:prstGeom prst="rect">
            <a:avLst/>
          </a:prstGeom>
          <a:noFill/>
          <a:ln w="9525">
            <a:noFill/>
          </a:ln>
        </p:spPr>
      </p:pic>
      <p:sp>
        <p:nvSpPr>
          <p:cNvPr id="233475" name="Rectangle 3"/>
          <p:cNvSpPr/>
          <p:nvPr/>
        </p:nvSpPr>
        <p:spPr>
          <a:xfrm>
            <a:off x="1908175" y="1234758"/>
            <a:ext cx="6985000" cy="5472112"/>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10000"/>
              </a:lnSpc>
              <a:spcBef>
                <a:spcPts val="300"/>
              </a:spcBef>
              <a:spcAft>
                <a:spcPts val="0"/>
              </a:spcAft>
              <a:buClr>
                <a:srgbClr val="FF0000"/>
              </a:buClr>
              <a:buSzTx/>
              <a:buFont typeface="Wingdings" panose="05000000000000000000" charset="0"/>
              <a:buChar char="n"/>
            </a:pPr>
            <a:r>
              <a:rPr lang="zh-CN" altLang="en-US" sz="1800" b="1" dirty="0">
                <a:solidFill>
                  <a:srgbClr val="C00000"/>
                </a:solidFill>
                <a:latin typeface="Times New Roman" panose="02020603050405020304" pitchFamily="18" charset="0"/>
                <a:ea typeface="楷体_GB2312" pitchFamily="49"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程颢</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（1032—1085年）、</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程颐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（1033—1107年）北宋时期著名理学家、教育家。</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10000"/>
              </a:lnSpc>
              <a:spcBef>
                <a:spcPts val="3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二程兄弟诚心治学，对于圣贤之书无所不读，以《大学》《论语》《孟子》《中庸》为标本，而达于《六经》，故学问精深，创立了“理学”学说。</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10000"/>
              </a:lnSpc>
              <a:spcBef>
                <a:spcPts val="3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所谓“理”，包含“仁义礼智信”等道德内容在内，这些“理”是人先天就有的，只是因为环境对人的影响不同，才有了贤恶智愚的区别，所以“天理”与“人欲”是绝对对立的，应“存天理，去人欲”，为“饿死事极小，失节事极大”。</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10000"/>
              </a:lnSpc>
              <a:spcBef>
                <a:spcPts val="3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二程的“理学”在当时影响很大，被称之为“秦汉以来，无人能及”。后人将其统编为《二程全书》。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10000"/>
              </a:lnSpc>
              <a:spcBef>
                <a:spcPts val="3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数十年以后，二程“理学”又被朱熹（公元1130—1200年）所继承，并被发展成为我国著名的“程朱理学”，在中国思想意识形态领域占居统治地位达七百多年。</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3480"/>
                                        </p:tgtEl>
                                        <p:attrNameLst>
                                          <p:attrName>style.visibility</p:attrName>
                                        </p:attrNameLst>
                                      </p:cBhvr>
                                      <p:to>
                                        <p:strVal val="visible"/>
                                      </p:to>
                                    </p:set>
                                    <p:animEffect transition="in" filter="blinds(horizontal)">
                                      <p:cBhvr>
                                        <p:cTn id="7" dur="500"/>
                                        <p:tgtEl>
                                          <p:spTgt spid="23348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33481"/>
                                        </p:tgtEl>
                                        <p:attrNameLst>
                                          <p:attrName>style.visibility</p:attrName>
                                        </p:attrNameLst>
                                      </p:cBhvr>
                                      <p:to>
                                        <p:strVal val="visible"/>
                                      </p:to>
                                    </p:set>
                                    <p:animEffect transition="in" filter="blinds(horizontal)">
                                      <p:cBhvr>
                                        <p:cTn id="11" dur="500"/>
                                        <p:tgtEl>
                                          <p:spTgt spid="233481"/>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33475">
                                            <p:bg/>
                                          </p:spTgt>
                                        </p:tgtEl>
                                        <p:attrNameLst>
                                          <p:attrName>style.visibility</p:attrName>
                                        </p:attrNameLst>
                                      </p:cBhvr>
                                      <p:to>
                                        <p:strVal val="visible"/>
                                      </p:to>
                                    </p:set>
                                    <p:anim calcmode="lin" valueType="num">
                                      <p:cBhvr additive="base">
                                        <p:cTn id="15" dur="500" fill="hold"/>
                                        <p:tgtEl>
                                          <p:spTgt spid="233475">
                                            <p:bg/>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3475">
                                            <p:bg/>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3475">
                                            <p:txEl>
                                              <p:pRg st="0" end="0"/>
                                            </p:txEl>
                                          </p:spTgt>
                                        </p:tgtEl>
                                        <p:attrNameLst>
                                          <p:attrName>style.visibility</p:attrName>
                                        </p:attrNameLst>
                                      </p:cBhvr>
                                      <p:to>
                                        <p:strVal val="visible"/>
                                      </p:to>
                                    </p:set>
                                    <p:anim calcmode="lin" valueType="num">
                                      <p:cBhvr additive="base">
                                        <p:cTn id="19" dur="500" fill="hold"/>
                                        <p:tgtEl>
                                          <p:spTgt spid="233475">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33475">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33475">
                                            <p:txEl>
                                              <p:pRg st="1" end="1"/>
                                            </p:txEl>
                                          </p:spTgt>
                                        </p:tgtEl>
                                        <p:attrNameLst>
                                          <p:attrName>style.visibility</p:attrName>
                                        </p:attrNameLst>
                                      </p:cBhvr>
                                      <p:to>
                                        <p:strVal val="visible"/>
                                      </p:to>
                                    </p:set>
                                    <p:anim calcmode="lin" valueType="num">
                                      <p:cBhvr additive="base">
                                        <p:cTn id="23" dur="500" fill="hold"/>
                                        <p:tgtEl>
                                          <p:spTgt spid="233475">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3475">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33475">
                                            <p:txEl>
                                              <p:pRg st="2" end="2"/>
                                            </p:txEl>
                                          </p:spTgt>
                                        </p:tgtEl>
                                        <p:attrNameLst>
                                          <p:attrName>style.visibility</p:attrName>
                                        </p:attrNameLst>
                                      </p:cBhvr>
                                      <p:to>
                                        <p:strVal val="visible"/>
                                      </p:to>
                                    </p:set>
                                    <p:anim calcmode="lin" valueType="num">
                                      <p:cBhvr additive="base">
                                        <p:cTn id="27" dur="500" fill="hold"/>
                                        <p:tgtEl>
                                          <p:spTgt spid="233475">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33475">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33475">
                                            <p:txEl>
                                              <p:pRg st="3" end="3"/>
                                            </p:txEl>
                                          </p:spTgt>
                                        </p:tgtEl>
                                        <p:attrNameLst>
                                          <p:attrName>style.visibility</p:attrName>
                                        </p:attrNameLst>
                                      </p:cBhvr>
                                      <p:to>
                                        <p:strVal val="visible"/>
                                      </p:to>
                                    </p:set>
                                    <p:anim calcmode="lin" valueType="num">
                                      <p:cBhvr additive="base">
                                        <p:cTn id="31" dur="500" fill="hold"/>
                                        <p:tgtEl>
                                          <p:spTgt spid="233475">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33475">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33475">
                                            <p:txEl>
                                              <p:pRg st="4" end="4"/>
                                            </p:txEl>
                                          </p:spTgt>
                                        </p:tgtEl>
                                        <p:attrNameLst>
                                          <p:attrName>style.visibility</p:attrName>
                                        </p:attrNameLst>
                                      </p:cBhvr>
                                      <p:to>
                                        <p:strVal val="visible"/>
                                      </p:to>
                                    </p:set>
                                    <p:anim calcmode="lin" valueType="num">
                                      <p:cBhvr additive="base">
                                        <p:cTn id="35" dur="500" fill="hold"/>
                                        <p:tgtEl>
                                          <p:spTgt spid="233475">
                                            <p:txEl>
                                              <p:pRg st="4" end="4"/>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347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5" grpId="0" animBg="1"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a:spLocks noGrp="1"/>
          </p:cNvSpPr>
          <p:nvPr>
            <p:ph type="title" idx="4294967295"/>
          </p:nvPr>
        </p:nvSpPr>
        <p:spPr>
          <a:xfrm>
            <a:off x="257175" y="270510"/>
            <a:ext cx="8477885" cy="977900"/>
          </a:xfrm>
          <a:solidFill>
            <a:srgbClr val="FFFF00"/>
          </a:solidFill>
        </p:spPr>
        <p:txBody>
          <a:bodyPr vert="horz" wrap="square" lIns="91440" tIns="45720" rIns="91440" bIns="45720" anchor="b"/>
          <a:p>
            <a:pPr algn="ct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农耕文明的生产和生活</a:t>
            </a:r>
            <a:endParaRPr lang="zh-CN" altLang="en-US" sz="4800" dirty="0"/>
          </a:p>
        </p:txBody>
      </p:sp>
      <p:sp>
        <p:nvSpPr>
          <p:cNvPr id="24578" name="灯片编号占位符 3"/>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
        <p:nvSpPr>
          <p:cNvPr id="24579" name="Rectangle 6"/>
          <p:cNvSpPr>
            <a:spLocks noGrp="1"/>
          </p:cNvSpPr>
          <p:nvPr>
            <p:ph idx="4294967295"/>
          </p:nvPr>
        </p:nvSpPr>
        <p:spPr>
          <a:xfrm>
            <a:off x="196215" y="1316990"/>
            <a:ext cx="8572500" cy="1305560"/>
          </a:xfrm>
          <a:blipFill>
            <a:blip r:embed="rId1"/>
          </a:blipFill>
        </p:spPr>
        <p:txBody>
          <a:bodyPr vert="horz" wrap="square" lIns="91440" tIns="45720" rIns="91440" bIns="45720" anchor="t"/>
          <a:p>
            <a:pPr>
              <a:lnSpc>
                <a:spcPts val="2800"/>
              </a:lnSpc>
              <a:spcBef>
                <a:spcPts val="20"/>
              </a:spcBef>
              <a:spcAft>
                <a:spcPts val="0"/>
              </a:spcAft>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农耕民族的生产对象是静止的植物，生长的过程缓慢，过的是长期定居的生活，熟悉的环境是村庄附近的青山和绿水，常年都没有什么大的变化。他们习惯于不变和永恒</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24580" name="Rectangle 5"/>
          <p:cNvSpPr txBox="1"/>
          <p:nvPr/>
        </p:nvSpPr>
        <p:spPr>
          <a:xfrm>
            <a:off x="157480" y="2529205"/>
            <a:ext cx="4446270" cy="3789045"/>
          </a:xfrm>
          <a:prstGeom prst="rect">
            <a:avLst/>
          </a:prstGeom>
          <a:blipFill>
            <a:blip r:embed="rId1"/>
          </a:blipFill>
          <a:ln w="9525">
            <a:noFill/>
          </a:ln>
        </p:spPr>
        <p:txBody>
          <a:bodyPr anchor="t"/>
          <a:p>
            <a:pPr marL="469900" indent="-469900" eaLnBrk="0" fontAlgn="base" hangingPunct="0">
              <a:lnSpc>
                <a:spcPts val="2800"/>
              </a:lnSpc>
              <a:spcBef>
                <a:spcPts val="600"/>
              </a:spcBef>
              <a:spcAft>
                <a:spcPts val="600"/>
              </a:spcAft>
              <a:buClr>
                <a:srgbClr val="FF0000"/>
              </a:buClr>
              <a:buFont typeface="Wingdings" panose="05000000000000000000" charset="0"/>
              <a:buChar char="p"/>
            </a:pPr>
            <a:r>
              <a:rPr lang="zh-CN" altLang="en-US" sz="2400" u="none" kern="0" dirty="0">
                <a:latin typeface="微软雅黑" panose="020B0503020204020204" pitchFamily="34" charset="-122"/>
                <a:ea typeface="微软雅黑" panose="020B0503020204020204" pitchFamily="34" charset="-122"/>
              </a:rPr>
              <a:t>宁静而安定的生活环境，使农夫体质相对</a:t>
            </a:r>
            <a:r>
              <a:rPr lang="zh-CN" altLang="en-US" sz="2400" u="none" kern="0" dirty="0">
                <a:latin typeface="微软雅黑" panose="020B0503020204020204" pitchFamily="34" charset="-122"/>
                <a:ea typeface="微软雅黑" panose="020B0503020204020204" pitchFamily="34" charset="-122"/>
              </a:rPr>
              <a:t>文弱，</a:t>
            </a:r>
            <a:r>
              <a:rPr lang="zh-CN" altLang="en-US" sz="2400" u="none" kern="0" dirty="0">
                <a:solidFill>
                  <a:srgbClr val="C00000"/>
                </a:solidFill>
                <a:latin typeface="微软雅黑" panose="020B0503020204020204" pitchFamily="34" charset="-122"/>
                <a:ea typeface="微软雅黑" panose="020B0503020204020204" pitchFamily="34" charset="-122"/>
              </a:rPr>
              <a:t>性格比较内向、温顺，生活节奏比较舒缓和松弛。且注重与邻居的关系。</a:t>
            </a:r>
            <a:endParaRPr lang="zh-CN" altLang="en-US" sz="2400" u="none" kern="0" dirty="0">
              <a:solidFill>
                <a:srgbClr val="C00000"/>
              </a:solidFill>
              <a:latin typeface="微软雅黑" panose="020B0503020204020204" pitchFamily="34" charset="-122"/>
              <a:ea typeface="微软雅黑" panose="020B0503020204020204" pitchFamily="34" charset="-122"/>
            </a:endParaRPr>
          </a:p>
          <a:p>
            <a:pPr marL="469900" indent="-469900" eaLnBrk="0" fontAlgn="base" hangingPunct="0">
              <a:lnSpc>
                <a:spcPts val="2800"/>
              </a:lnSpc>
              <a:spcBef>
                <a:spcPts val="600"/>
              </a:spcBef>
              <a:spcAft>
                <a:spcPts val="600"/>
              </a:spcAft>
              <a:buClr>
                <a:srgbClr val="FF0000"/>
              </a:buClr>
              <a:buFont typeface="Wingdings" panose="05000000000000000000" charset="0"/>
              <a:buChar char="p"/>
            </a:pPr>
            <a:r>
              <a:rPr lang="zh-CN" altLang="en-US" sz="2400" u="none" kern="0" dirty="0">
                <a:latin typeface="微软雅黑" panose="020B0503020204020204" pitchFamily="34" charset="-122"/>
                <a:ea typeface="微软雅黑" panose="020B0503020204020204" pitchFamily="34" charset="-122"/>
              </a:rPr>
              <a:t>他们喜欢听那些慢条斯理、从容细说</a:t>
            </a:r>
            <a:r>
              <a:rPr lang="zh-CN" altLang="en-US" sz="2400" u="none" kern="0" dirty="0">
                <a:solidFill>
                  <a:srgbClr val="0070C0"/>
                </a:solidFill>
                <a:latin typeface="微软雅黑" panose="020B0503020204020204" pitchFamily="34" charset="-122"/>
                <a:ea typeface="微软雅黑" panose="020B0503020204020204" pitchFamily="34" charset="-122"/>
              </a:rPr>
              <a:t>“草蛇灰线、伏脉千里”</a:t>
            </a:r>
            <a:r>
              <a:rPr lang="zh-CN" altLang="en-US" sz="2400" u="none" kern="0" dirty="0">
                <a:latin typeface="微软雅黑" panose="020B0503020204020204" pitchFamily="34" charset="-122"/>
                <a:ea typeface="微软雅黑" panose="020B0503020204020204" pitchFamily="34" charset="-122"/>
              </a:rPr>
              <a:t>的故事，观赏节奏缓慢、细致冗长、有头有尾并以“大团圆”收尾的戏曲。</a:t>
            </a:r>
            <a:endParaRPr lang="zh-CN" altLang="en-US" sz="2400" u="none" dirty="0">
              <a:latin typeface="宋体" panose="02010600030101010101" pitchFamily="2" charset="-122"/>
            </a:endParaRPr>
          </a:p>
        </p:txBody>
      </p:sp>
      <p:pic>
        <p:nvPicPr>
          <p:cNvPr id="24581" name="图片 3" descr="1259784567850.jpg"/>
          <p:cNvPicPr>
            <a:picLocks noChangeAspect="1"/>
          </p:cNvPicPr>
          <p:nvPr/>
        </p:nvPicPr>
        <p:blipFill>
          <a:blip r:embed="rId2"/>
          <a:stretch>
            <a:fillRect/>
          </a:stretch>
        </p:blipFill>
        <p:spPr>
          <a:xfrm>
            <a:off x="4572000" y="2766695"/>
            <a:ext cx="4196715" cy="3446145"/>
          </a:xfrm>
          <a:prstGeom prst="rect">
            <a:avLst/>
          </a:prstGeom>
          <a:noFill/>
          <a:ln w="9525">
            <a:noFill/>
          </a:ln>
        </p:spPr>
      </p:pic>
    </p:spTree>
  </p:cSld>
  <p:clrMapOvr>
    <a:masterClrMapping/>
  </p:clrMapOvr>
  <p:transition>
    <p:blinds/>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6" name="Rectangle 4"/>
          <p:cNvSpPr/>
          <p:nvPr/>
        </p:nvSpPr>
        <p:spPr>
          <a:xfrm>
            <a:off x="1856105" y="1370330"/>
            <a:ext cx="6985000" cy="5285740"/>
          </a:xfrm>
          <a:prstGeom prst="rect">
            <a:avLst/>
          </a:prstGeom>
          <a:solidFill>
            <a:srgbClr val="CCFFCC"/>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10000"/>
              </a:lnSpc>
              <a:spcBef>
                <a:spcPts val="300"/>
              </a:spcBef>
              <a:spcAft>
                <a:spcPts val="0"/>
              </a:spcAft>
              <a:buClr>
                <a:srgbClr val="FF0000"/>
              </a:buClr>
              <a:buSzTx/>
              <a:buFont typeface="Wingdings" panose="05000000000000000000" charset="0"/>
              <a:buChar char="n"/>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朱熹</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（1130年～1200） 字元晦。 祖籍江西婺源，出生于福建三明尤溪县。19岁进士及第，曾任</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荆湖南路安抚使</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，仕至</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宝文阁待制</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。南宋著名的理学家、思想家、哲学家、教育家、诗人、闽学派的代表人物，世称</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朱子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，是</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孔子、孟子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以来最杰出的弘扬儒学的大师。</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10000"/>
              </a:lnSpc>
              <a:spcBef>
                <a:spcPts val="300"/>
              </a:spcBef>
              <a:spcAft>
                <a:spcPts val="0"/>
              </a:spcAft>
              <a:buClr>
                <a:srgbClr val="FF0000"/>
              </a:buClr>
              <a:buSzTx/>
              <a:buFont typeface="Wingdings" panose="05000000000000000000" charset="0"/>
              <a:buChar char="n"/>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朱熹</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是宋朝理学的集大成者，他继承了北宋时期</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程颢、程颐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的理学，认为理是世界的本质，</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“理在先，气在后”</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，提出</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“存天理，灭人欲”</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，完成了理气一元论的客观唯心主义的体系。</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10000"/>
              </a:lnSpc>
              <a:spcBef>
                <a:spcPts val="3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为政期间，申敕令、惩奸吏、治绩显赫。</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1181年</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朱熹</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解职回乡，修建</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“武夷精舍”</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，广召门徒，传播理学。为了帮助人们学习儒家经典，于儒家经典中精选出“四书”，并刻印发行。这是教育史上的一件大事。“四书</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影响深远，后来成为封建教育的教科书，使儒家思想成为全面控制中国封建社会的思想。</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33482" name="Picture 10" descr="朱熹"/>
          <p:cNvPicPr>
            <a:picLocks noChangeAspect="1"/>
          </p:cNvPicPr>
          <p:nvPr/>
        </p:nvPicPr>
        <p:blipFill>
          <a:blip r:embed="rId1"/>
          <a:stretch>
            <a:fillRect/>
          </a:stretch>
        </p:blipFill>
        <p:spPr>
          <a:xfrm>
            <a:off x="53023" y="1370013"/>
            <a:ext cx="1655762" cy="2447925"/>
          </a:xfrm>
          <a:prstGeom prst="rect">
            <a:avLst/>
          </a:prstGeom>
          <a:noFill/>
          <a:ln w="9525">
            <a:noFill/>
          </a:ln>
        </p:spPr>
      </p:pic>
      <p:pic>
        <p:nvPicPr>
          <p:cNvPr id="233484" name="Picture 12" descr="朱熹-2"/>
          <p:cNvPicPr>
            <a:picLocks noChangeAspect="1"/>
          </p:cNvPicPr>
          <p:nvPr/>
        </p:nvPicPr>
        <p:blipFill>
          <a:blip r:embed="rId2"/>
          <a:stretch>
            <a:fillRect/>
          </a:stretch>
        </p:blipFill>
        <p:spPr>
          <a:xfrm>
            <a:off x="14288" y="3912870"/>
            <a:ext cx="1655762" cy="2684463"/>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3482"/>
                                        </p:tgtEl>
                                        <p:attrNameLst>
                                          <p:attrName>style.visibility</p:attrName>
                                        </p:attrNameLst>
                                      </p:cBhvr>
                                      <p:to>
                                        <p:strVal val="visible"/>
                                      </p:to>
                                    </p:set>
                                    <p:animEffect transition="in" filter="blinds(horizontal)">
                                      <p:cBhvr>
                                        <p:cTn id="7" dur="500"/>
                                        <p:tgtEl>
                                          <p:spTgt spid="23348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33484"/>
                                        </p:tgtEl>
                                        <p:attrNameLst>
                                          <p:attrName>style.visibility</p:attrName>
                                        </p:attrNameLst>
                                      </p:cBhvr>
                                      <p:to>
                                        <p:strVal val="visible"/>
                                      </p:to>
                                    </p:set>
                                    <p:animEffect transition="in" filter="blinds(horizontal)">
                                      <p:cBhvr>
                                        <p:cTn id="11" dur="500"/>
                                        <p:tgtEl>
                                          <p:spTgt spid="233484"/>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33476">
                                            <p:bg/>
                                          </p:spTgt>
                                        </p:tgtEl>
                                        <p:attrNameLst>
                                          <p:attrName>style.visibility</p:attrName>
                                        </p:attrNameLst>
                                      </p:cBhvr>
                                      <p:to>
                                        <p:strVal val="visible"/>
                                      </p:to>
                                    </p:set>
                                    <p:anim calcmode="lin" valueType="num">
                                      <p:cBhvr additive="base">
                                        <p:cTn id="15" dur="500" fill="hold"/>
                                        <p:tgtEl>
                                          <p:spTgt spid="233476">
                                            <p:bg/>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3476">
                                            <p:bg/>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3476">
                                            <p:txEl>
                                              <p:pRg st="0" end="0"/>
                                            </p:txEl>
                                          </p:spTgt>
                                        </p:tgtEl>
                                        <p:attrNameLst>
                                          <p:attrName>style.visibility</p:attrName>
                                        </p:attrNameLst>
                                      </p:cBhvr>
                                      <p:to>
                                        <p:strVal val="visible"/>
                                      </p:to>
                                    </p:set>
                                    <p:anim calcmode="lin" valueType="num">
                                      <p:cBhvr additive="base">
                                        <p:cTn id="19" dur="500" fill="hold"/>
                                        <p:tgtEl>
                                          <p:spTgt spid="233476">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33476">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33476">
                                            <p:txEl>
                                              <p:pRg st="1" end="1"/>
                                            </p:txEl>
                                          </p:spTgt>
                                        </p:tgtEl>
                                        <p:attrNameLst>
                                          <p:attrName>style.visibility</p:attrName>
                                        </p:attrNameLst>
                                      </p:cBhvr>
                                      <p:to>
                                        <p:strVal val="visible"/>
                                      </p:to>
                                    </p:set>
                                    <p:anim calcmode="lin" valueType="num">
                                      <p:cBhvr additive="base">
                                        <p:cTn id="23" dur="500" fill="hold"/>
                                        <p:tgtEl>
                                          <p:spTgt spid="233476">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3476">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33476">
                                            <p:txEl>
                                              <p:pRg st="2" end="2"/>
                                            </p:txEl>
                                          </p:spTgt>
                                        </p:tgtEl>
                                        <p:attrNameLst>
                                          <p:attrName>style.visibility</p:attrName>
                                        </p:attrNameLst>
                                      </p:cBhvr>
                                      <p:to>
                                        <p:strVal val="visible"/>
                                      </p:to>
                                    </p:set>
                                    <p:anim calcmode="lin" valueType="num">
                                      <p:cBhvr additive="base">
                                        <p:cTn id="27" dur="500" fill="hold"/>
                                        <p:tgtEl>
                                          <p:spTgt spid="233476">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3347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6" grpId="0" animBg="1" build="allAtOnce"/>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82" name="Picture 10" descr="朱熹"/>
          <p:cNvPicPr>
            <a:picLocks noChangeAspect="1"/>
          </p:cNvPicPr>
          <p:nvPr/>
        </p:nvPicPr>
        <p:blipFill>
          <a:blip r:embed="rId1"/>
          <a:stretch>
            <a:fillRect/>
          </a:stretch>
        </p:blipFill>
        <p:spPr>
          <a:xfrm>
            <a:off x="53023" y="1370013"/>
            <a:ext cx="1655762" cy="2447925"/>
          </a:xfrm>
          <a:prstGeom prst="rect">
            <a:avLst/>
          </a:prstGeom>
          <a:noFill/>
          <a:ln w="9525">
            <a:noFill/>
          </a:ln>
        </p:spPr>
      </p:pic>
      <p:pic>
        <p:nvPicPr>
          <p:cNvPr id="233484" name="Picture 12" descr="朱熹-2"/>
          <p:cNvPicPr>
            <a:picLocks noChangeAspect="1"/>
          </p:cNvPicPr>
          <p:nvPr/>
        </p:nvPicPr>
        <p:blipFill>
          <a:blip r:embed="rId2"/>
          <a:stretch>
            <a:fillRect/>
          </a:stretch>
        </p:blipFill>
        <p:spPr>
          <a:xfrm>
            <a:off x="14288" y="3912870"/>
            <a:ext cx="1655762" cy="2684463"/>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3" name="Rectangle 13"/>
          <p:cNvSpPr/>
          <p:nvPr/>
        </p:nvSpPr>
        <p:spPr>
          <a:xfrm>
            <a:off x="1826260" y="1304290"/>
            <a:ext cx="7014210" cy="5351780"/>
          </a:xfrm>
          <a:prstGeom prst="rect">
            <a:avLst/>
          </a:prstGeom>
          <a:solidFill>
            <a:srgbClr val="FFFF99"/>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10000"/>
              </a:lnSpc>
              <a:spcBef>
                <a:spcPts val="3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1178年</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朱熹</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东山再起，出任“知南康军”，尽管他重新入仕，却未忘自己的学者身份。在庐山唐代李渤隐居旧址，建立</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“白鹿洞书院”</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进行讲学，并制定一整套学规。</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latinLnBrk="1">
              <a:lnSpc>
                <a:spcPct val="100000"/>
              </a:lnSpc>
              <a:buClr>
                <a:srgbClr val="0070C0"/>
              </a:buClr>
              <a:buFont typeface="Wingdings" panose="05000000000000000000" charset="0"/>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“父子有亲、君臣有义、夫妇有别、长幼有序、朋友有信”的“五教之目”；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latinLnBrk="1">
              <a:lnSpc>
                <a:spcPct val="100000"/>
              </a:lnSpc>
              <a:buClr>
                <a:srgbClr val="0070C0"/>
              </a:buClr>
              <a:buFont typeface="Wingdings" panose="05000000000000000000" charset="0"/>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“博学之，审问之，谨思之，明辨之，笃行之”的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为学之序</a:t>
            </a:r>
            <a:r>
              <a:rPr lang="en-US" altLang="zh-CN"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latinLnBrk="1">
              <a:lnSpc>
                <a:spcPct val="100000"/>
              </a:lnSpc>
              <a:buClr>
                <a:srgbClr val="0070C0"/>
              </a:buClr>
              <a:buFont typeface="Wingdings" panose="05000000000000000000" charset="0"/>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“言忠信，行笃敬，惩忿窒欲，迁善改过”的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修身之要</a:t>
            </a:r>
            <a:r>
              <a:rPr lang="en-US" altLang="zh-CN"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latinLnBrk="1">
              <a:lnSpc>
                <a:spcPct val="100000"/>
              </a:lnSpc>
              <a:buClr>
                <a:srgbClr val="0070C0"/>
              </a:buClr>
              <a:buFont typeface="Wingdings" panose="05000000000000000000" charset="0"/>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“政权其义不谋其利，明其道不计其功”的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处事之要</a:t>
            </a:r>
            <a:r>
              <a:rPr lang="en-US" altLang="zh-CN"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latinLnBrk="1">
              <a:lnSpc>
                <a:spcPct val="100000"/>
              </a:lnSpc>
              <a:buClr>
                <a:srgbClr val="0070C0"/>
              </a:buClr>
              <a:buFont typeface="Wingdings" panose="05000000000000000000" charset="0"/>
              <a:buChar char="u"/>
            </a:pPr>
            <a:r>
              <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己所不欲，勿施于人，行有不得，反求诸己</a:t>
            </a:r>
            <a:r>
              <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接物之要</a:t>
            </a:r>
            <a:r>
              <a:rPr lang="en-US" altLang="zh-CN"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742950" lvl="1" indent="-285750" algn="l" latinLnBrk="1">
              <a:lnSpc>
                <a:spcPct val="100000"/>
              </a:lnSpc>
              <a:buClr>
                <a:srgbClr val="0070C0"/>
              </a:buClr>
              <a:buFont typeface="Wingdings" panose="05000000000000000000" charset="0"/>
              <a:buChar char="u"/>
            </a:pP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“白鹿洞书院”</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后来成为我国著名的四大书院之一，而其“学规”则成为各书院的楷模，对后世产生了巨大影响。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3482"/>
                                        </p:tgtEl>
                                        <p:attrNameLst>
                                          <p:attrName>style.visibility</p:attrName>
                                        </p:attrNameLst>
                                      </p:cBhvr>
                                      <p:to>
                                        <p:strVal val="visible"/>
                                      </p:to>
                                    </p:set>
                                    <p:animEffect transition="in" filter="blinds(horizontal)">
                                      <p:cBhvr>
                                        <p:cTn id="7" dur="500"/>
                                        <p:tgtEl>
                                          <p:spTgt spid="23348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33484"/>
                                        </p:tgtEl>
                                        <p:attrNameLst>
                                          <p:attrName>style.visibility</p:attrName>
                                        </p:attrNameLst>
                                      </p:cBhvr>
                                      <p:to>
                                        <p:strVal val="visible"/>
                                      </p:to>
                                    </p:set>
                                    <p:animEffect transition="in" filter="blinds(horizontal)">
                                      <p:cBhvr>
                                        <p:cTn id="11" dur="500"/>
                                        <p:tgtEl>
                                          <p:spTgt spid="23348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3">
                                            <p:bg/>
                                          </p:spTgt>
                                        </p:tgtEl>
                                        <p:attrNameLst>
                                          <p:attrName>style.visibility</p:attrName>
                                        </p:attrNameLst>
                                      </p:cBhvr>
                                      <p:to>
                                        <p:strVal val="visible"/>
                                      </p:to>
                                    </p:set>
                                    <p:anim calcmode="lin" valueType="num">
                                      <p:cBhvr additive="base">
                                        <p:cTn id="16" dur="500" fill="hold"/>
                                        <p:tgtEl>
                                          <p:spTgt spid="3">
                                            <p:bg/>
                                          </p:spTgt>
                                        </p:tgtEl>
                                        <p:attrNameLst>
                                          <p:attrName>ppt_x</p:attrName>
                                        </p:attrNameLst>
                                      </p:cBhvr>
                                      <p:tavLst>
                                        <p:tav tm="0">
                                          <p:val>
                                            <p:strVal val="1+#ppt_w/2"/>
                                          </p:val>
                                        </p:tav>
                                        <p:tav tm="100000">
                                          <p:val>
                                            <p:strVal val="#ppt_x"/>
                                          </p:val>
                                        </p:tav>
                                      </p:tavLst>
                                    </p:anim>
                                    <p:anim calcmode="lin" valueType="num">
                                      <p:cBhvr additive="base">
                                        <p:cTn id="17" dur="500" fill="hold"/>
                                        <p:tgtEl>
                                          <p:spTgt spid="3">
                                            <p:bg/>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3">
                                            <p:txEl>
                                              <p:pRg st="5" end="5"/>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allAtOnce"/>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82" name="Picture 10" descr="朱熹"/>
          <p:cNvPicPr>
            <a:picLocks noChangeAspect="1"/>
          </p:cNvPicPr>
          <p:nvPr/>
        </p:nvPicPr>
        <p:blipFill>
          <a:blip r:embed="rId1"/>
          <a:stretch>
            <a:fillRect/>
          </a:stretch>
        </p:blipFill>
        <p:spPr>
          <a:xfrm>
            <a:off x="340043" y="1370013"/>
            <a:ext cx="1655762" cy="2447925"/>
          </a:xfrm>
          <a:prstGeom prst="rect">
            <a:avLst/>
          </a:prstGeom>
          <a:noFill/>
          <a:ln w="9525">
            <a:noFill/>
          </a:ln>
        </p:spPr>
      </p:pic>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4" name="Picture 15" descr="白鹿洞书院"/>
          <p:cNvPicPr>
            <a:picLocks noChangeAspect="1"/>
          </p:cNvPicPr>
          <p:nvPr/>
        </p:nvPicPr>
        <p:blipFill>
          <a:blip r:embed="rId2"/>
          <a:stretch>
            <a:fillRect/>
          </a:stretch>
        </p:blipFill>
        <p:spPr>
          <a:xfrm>
            <a:off x="2471420" y="1217930"/>
            <a:ext cx="4782185" cy="2668270"/>
          </a:xfrm>
          <a:prstGeom prst="rect">
            <a:avLst/>
          </a:prstGeom>
          <a:noFill/>
          <a:ln w="9525">
            <a:noFill/>
          </a:ln>
        </p:spPr>
      </p:pic>
      <p:pic>
        <p:nvPicPr>
          <p:cNvPr id="5" name="Picture 16" descr="白鹿洞书院-1"/>
          <p:cNvPicPr>
            <a:picLocks noChangeAspect="1"/>
          </p:cNvPicPr>
          <p:nvPr/>
        </p:nvPicPr>
        <p:blipFill>
          <a:blip r:embed="rId3"/>
          <a:stretch>
            <a:fillRect/>
          </a:stretch>
        </p:blipFill>
        <p:spPr>
          <a:xfrm>
            <a:off x="1125855" y="3803015"/>
            <a:ext cx="5213985" cy="2898140"/>
          </a:xfrm>
          <a:prstGeom prst="rect">
            <a:avLst/>
          </a:prstGeom>
          <a:noFill/>
          <a:ln w="9525">
            <a:noFill/>
          </a:ln>
        </p:spPr>
      </p:pic>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pic>
        <p:nvPicPr>
          <p:cNvPr id="6" name="Picture 12" descr="朱熹-2"/>
          <p:cNvPicPr>
            <a:picLocks noChangeAspect="1"/>
          </p:cNvPicPr>
          <p:nvPr/>
        </p:nvPicPr>
        <p:blipFill>
          <a:blip r:embed="rId4"/>
          <a:stretch>
            <a:fillRect/>
          </a:stretch>
        </p:blipFill>
        <p:spPr>
          <a:xfrm>
            <a:off x="6810375" y="3156585"/>
            <a:ext cx="2045970" cy="331914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33482"/>
                                        </p:tgtEl>
                                        <p:attrNameLst>
                                          <p:attrName>style.visibility</p:attrName>
                                        </p:attrNameLst>
                                      </p:cBhvr>
                                      <p:to>
                                        <p:strVal val="visible"/>
                                      </p:to>
                                    </p:set>
                                    <p:animEffect transition="in" filter="blinds(horizontal)">
                                      <p:cBhvr>
                                        <p:cTn id="7" dur="500"/>
                                        <p:tgtEl>
                                          <p:spTgt spid="233482"/>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3" presetClass="entr" presetSubtype="1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505" name="Picture 9" descr="王守仁"/>
          <p:cNvPicPr>
            <a:picLocks noChangeAspect="1"/>
          </p:cNvPicPr>
          <p:nvPr/>
        </p:nvPicPr>
        <p:blipFill>
          <a:blip r:embed="rId1"/>
          <a:stretch>
            <a:fillRect/>
          </a:stretch>
        </p:blipFill>
        <p:spPr>
          <a:xfrm>
            <a:off x="6869113" y="1412875"/>
            <a:ext cx="2030412" cy="2520950"/>
          </a:xfrm>
          <a:prstGeom prst="rect">
            <a:avLst/>
          </a:prstGeom>
          <a:noFill/>
          <a:ln w="9525">
            <a:noFill/>
          </a:ln>
        </p:spPr>
      </p:pic>
      <p:sp>
        <p:nvSpPr>
          <p:cNvPr id="234506" name="Rectangle 10"/>
          <p:cNvSpPr/>
          <p:nvPr/>
        </p:nvSpPr>
        <p:spPr>
          <a:xfrm>
            <a:off x="214313" y="1412875"/>
            <a:ext cx="6654800" cy="2520950"/>
          </a:xfrm>
          <a:prstGeom prst="rect">
            <a:avLst/>
          </a:prstGeom>
          <a:solidFill>
            <a:srgbClr val="00CC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王守仁</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1472年～1529年），幼名云，字伯安，号阳明，谥文成，人称王阳明。汉族，浙江承宣布政使司绍兴府余姚县（今浙江省余姚市）人。明代最著名的思想家、教育家、文学家、书法家、哲学家和军事家。王守仁是陆王心学之集大成者，</a:t>
            </a:r>
            <a:r>
              <a:rPr lang="zh-CN" altLang="en-US" sz="20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非但精通儒、释、道三教，而且能够统军征战，是中国历史上罕见的全能大儒。</a:t>
            </a:r>
            <a:endParaRPr lang="zh-CN" altLang="en-US" sz="20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9" name="Rectangle 2"/>
          <p:cNvSpPr/>
          <p:nvPr/>
        </p:nvSpPr>
        <p:spPr>
          <a:xfrm>
            <a:off x="322580"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9" name="Rectangle 10"/>
          <p:cNvSpPr/>
          <p:nvPr/>
        </p:nvSpPr>
        <p:spPr>
          <a:xfrm>
            <a:off x="217488" y="4077335"/>
            <a:ext cx="8656637" cy="2438400"/>
          </a:xfrm>
          <a:prstGeom prst="rect">
            <a:avLst/>
          </a:prstGeom>
          <a:solidFill>
            <a:srgbClr val="00CC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王阳明</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生于明朝中期，此时政治腐败、社会动荡、学术颓败，他试图力挽狂澜，拯救人心，乃发明“身心之学”，倡良知之教，修万物一体之仁。</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其学术思想在中国、日本、朝鲜半岛以及东南亚国家乃至全球都有重要而深远的影响。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latinLnBrk="1">
              <a:spcBef>
                <a:spcPts val="600"/>
              </a:spcBef>
              <a:buClr>
                <a:srgbClr val="C00000"/>
              </a:buClr>
              <a:buFont typeface="Wingdings" panose="05000000000000000000" pitchFamily="2" charset="2"/>
              <a:buChar char="Ø"/>
            </a:pPr>
            <a:r>
              <a:rPr lang="zh-CN" altLang="en-US" sz="2200" b="1" dirty="0">
                <a:solidFill>
                  <a:srgbClr val="C00000"/>
                </a:solidFill>
                <a:latin typeface="微软雅黑" panose="020B0503020204020204" pitchFamily="34" charset="-122"/>
                <a:ea typeface="微软雅黑" panose="020B0503020204020204" pitchFamily="34" charset="-122"/>
              </a:rPr>
              <a:t>王阳明</a:t>
            </a:r>
            <a:r>
              <a:rPr lang="zh-CN" altLang="en-US" sz="2200" dirty="0">
                <a:solidFill>
                  <a:srgbClr val="C00000"/>
                </a:solidFill>
                <a:latin typeface="微软雅黑" panose="020B0503020204020204" pitchFamily="34" charset="-122"/>
                <a:ea typeface="微软雅黑" panose="020B0503020204020204" pitchFamily="34" charset="-122"/>
              </a:rPr>
              <a:t>作为心学集大成者和</a:t>
            </a:r>
            <a:r>
              <a:rPr lang="zh-CN" altLang="en-US" sz="2200" b="1" dirty="0">
                <a:solidFill>
                  <a:srgbClr val="C00000"/>
                </a:solidFill>
                <a:latin typeface="微软雅黑" panose="020B0503020204020204" pitchFamily="34" charset="-122"/>
                <a:ea typeface="微软雅黑" panose="020B0503020204020204" pitchFamily="34" charset="-122"/>
              </a:rPr>
              <a:t>孔子</a:t>
            </a:r>
            <a:r>
              <a:rPr lang="zh-CN" altLang="en-US" sz="2200" dirty="0">
                <a:solidFill>
                  <a:srgbClr val="C00000"/>
                </a:solidFill>
                <a:latin typeface="微软雅黑" panose="020B0503020204020204" pitchFamily="34" charset="-122"/>
                <a:ea typeface="微软雅黑" panose="020B0503020204020204" pitchFamily="34" charset="-122"/>
              </a:rPr>
              <a:t>（儒学创始人）、</a:t>
            </a:r>
            <a:r>
              <a:rPr lang="zh-CN" altLang="en-US" sz="2200" b="1" dirty="0">
                <a:solidFill>
                  <a:srgbClr val="C00000"/>
                </a:solidFill>
                <a:latin typeface="微软雅黑" panose="020B0503020204020204" pitchFamily="34" charset="-122"/>
                <a:ea typeface="微软雅黑" panose="020B0503020204020204" pitchFamily="34" charset="-122"/>
              </a:rPr>
              <a:t>孟子</a:t>
            </a:r>
            <a:r>
              <a:rPr lang="zh-CN" altLang="en-US" sz="2200" dirty="0">
                <a:solidFill>
                  <a:srgbClr val="C00000"/>
                </a:solidFill>
                <a:latin typeface="微软雅黑" panose="020B0503020204020204" pitchFamily="34" charset="-122"/>
                <a:ea typeface="微软雅黑" panose="020B0503020204020204" pitchFamily="34" charset="-122"/>
              </a:rPr>
              <a:t>（儒学集大成者）、</a:t>
            </a:r>
            <a:r>
              <a:rPr lang="zh-CN" altLang="en-US" sz="2200" b="1" dirty="0">
                <a:solidFill>
                  <a:srgbClr val="C00000"/>
                </a:solidFill>
                <a:latin typeface="微软雅黑" panose="020B0503020204020204" pitchFamily="34" charset="-122"/>
                <a:ea typeface="微软雅黑" panose="020B0503020204020204" pitchFamily="34" charset="-122"/>
              </a:rPr>
              <a:t>朱熹</a:t>
            </a:r>
            <a:r>
              <a:rPr lang="zh-CN" altLang="en-US" sz="2200" dirty="0">
                <a:solidFill>
                  <a:srgbClr val="C00000"/>
                </a:solidFill>
                <a:latin typeface="微软雅黑" panose="020B0503020204020204" pitchFamily="34" charset="-122"/>
                <a:ea typeface="微软雅黑" panose="020B0503020204020204" pitchFamily="34" charset="-122"/>
              </a:rPr>
              <a:t>（理学集大成者）并称为</a:t>
            </a:r>
            <a:r>
              <a:rPr lang="zh-CN" altLang="en-US" sz="2200" b="1" dirty="0">
                <a:solidFill>
                  <a:srgbClr val="C00000"/>
                </a:solidFill>
                <a:latin typeface="微软雅黑" panose="020B0503020204020204" pitchFamily="34" charset="-122"/>
                <a:ea typeface="微软雅黑" panose="020B0503020204020204" pitchFamily="34" charset="-122"/>
              </a:rPr>
              <a:t>孔、孟、朱、王</a:t>
            </a:r>
            <a:r>
              <a:rPr lang="zh-CN" altLang="en-US" sz="2200" dirty="0">
                <a:solidFill>
                  <a:srgbClr val="C00000"/>
                </a:solidFill>
                <a:latin typeface="微软雅黑" panose="020B0503020204020204" pitchFamily="34" charset="-122"/>
                <a:ea typeface="微软雅黑" panose="020B0503020204020204" pitchFamily="34" charset="-122"/>
              </a:rPr>
              <a:t>。</a:t>
            </a:r>
            <a:endParaRPr lang="en-US" altLang="zh-CN" sz="2200" dirty="0">
              <a:solidFill>
                <a:srgbClr val="C0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4505"/>
                                        </p:tgtEl>
                                        <p:attrNameLst>
                                          <p:attrName>style.visibility</p:attrName>
                                        </p:attrNameLst>
                                      </p:cBhvr>
                                      <p:to>
                                        <p:strVal val="visible"/>
                                      </p:to>
                                    </p:set>
                                    <p:anim calcmode="lin" valueType="num">
                                      <p:cBhvr additive="base">
                                        <p:cTn id="7" dur="500" fill="hold"/>
                                        <p:tgtEl>
                                          <p:spTgt spid="234505"/>
                                        </p:tgtEl>
                                        <p:attrNameLst>
                                          <p:attrName>ppt_x</p:attrName>
                                        </p:attrNameLst>
                                      </p:cBhvr>
                                      <p:tavLst>
                                        <p:tav tm="0">
                                          <p:val>
                                            <p:strVal val="1+#ppt_w/2"/>
                                          </p:val>
                                        </p:tav>
                                        <p:tav tm="100000">
                                          <p:val>
                                            <p:strVal val="#ppt_x"/>
                                          </p:val>
                                        </p:tav>
                                      </p:tavLst>
                                    </p:anim>
                                    <p:anim calcmode="lin" valueType="num">
                                      <p:cBhvr additive="base">
                                        <p:cTn id="8" dur="500" fill="hold"/>
                                        <p:tgtEl>
                                          <p:spTgt spid="23450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34506">
                                            <p:bg/>
                                          </p:spTgt>
                                        </p:tgtEl>
                                        <p:attrNameLst>
                                          <p:attrName>style.visibility</p:attrName>
                                        </p:attrNameLst>
                                      </p:cBhvr>
                                      <p:to>
                                        <p:strVal val="visible"/>
                                      </p:to>
                                    </p:set>
                                    <p:anim calcmode="lin" valueType="num">
                                      <p:cBhvr additive="base">
                                        <p:cTn id="12" dur="500" fill="hold"/>
                                        <p:tgtEl>
                                          <p:spTgt spid="234506">
                                            <p:bg/>
                                          </p:spTgt>
                                        </p:tgtEl>
                                        <p:attrNameLst>
                                          <p:attrName>ppt_x</p:attrName>
                                        </p:attrNameLst>
                                      </p:cBhvr>
                                      <p:tavLst>
                                        <p:tav tm="0">
                                          <p:val>
                                            <p:strVal val="0-#ppt_w/2"/>
                                          </p:val>
                                        </p:tav>
                                        <p:tav tm="100000">
                                          <p:val>
                                            <p:strVal val="#ppt_x"/>
                                          </p:val>
                                        </p:tav>
                                      </p:tavLst>
                                    </p:anim>
                                    <p:anim calcmode="lin" valueType="num">
                                      <p:cBhvr additive="base">
                                        <p:cTn id="13" dur="500" fill="hold"/>
                                        <p:tgtEl>
                                          <p:spTgt spid="234506">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234506">
                                            <p:txEl>
                                              <p:pRg st="0" end="0"/>
                                            </p:txEl>
                                          </p:spTgt>
                                        </p:tgtEl>
                                        <p:attrNameLst>
                                          <p:attrName>style.visibility</p:attrName>
                                        </p:attrNameLst>
                                      </p:cBhvr>
                                      <p:to>
                                        <p:strVal val="visible"/>
                                      </p:to>
                                    </p:set>
                                    <p:animEffect transition="in" filter="blinds(horizontal)">
                                      <p:cBhvr>
                                        <p:cTn id="17" dur="500"/>
                                        <p:tgtEl>
                                          <p:spTgt spid="234506">
                                            <p:txEl>
                                              <p:pRg st="0" end="0"/>
                                            </p:txEl>
                                          </p:spTgt>
                                        </p:tgtEl>
                                      </p:cBhvr>
                                    </p:animEffect>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19">
                                            <p:bg/>
                                          </p:spTgt>
                                        </p:tgtEl>
                                        <p:attrNameLst>
                                          <p:attrName>style.visibility</p:attrName>
                                        </p:attrNameLst>
                                      </p:cBhvr>
                                      <p:to>
                                        <p:strVal val="visible"/>
                                      </p:to>
                                    </p:set>
                                    <p:anim calcmode="lin" valueType="num">
                                      <p:cBhvr additive="base">
                                        <p:cTn id="21" dur="500" fill="hold"/>
                                        <p:tgtEl>
                                          <p:spTgt spid="19">
                                            <p:bg/>
                                          </p:spTgt>
                                        </p:tgtEl>
                                        <p:attrNameLst>
                                          <p:attrName>ppt_x</p:attrName>
                                        </p:attrNameLst>
                                      </p:cBhvr>
                                      <p:tavLst>
                                        <p:tav tm="0">
                                          <p:val>
                                            <p:strVal val="0-#ppt_w/2"/>
                                          </p:val>
                                        </p:tav>
                                        <p:tav tm="100000">
                                          <p:val>
                                            <p:strVal val="#ppt_x"/>
                                          </p:val>
                                        </p:tav>
                                      </p:tavLst>
                                    </p:anim>
                                    <p:anim calcmode="lin" valueType="num">
                                      <p:cBhvr additive="base">
                                        <p:cTn id="22" dur="500" fill="hold"/>
                                        <p:tgtEl>
                                          <p:spTgt spid="19">
                                            <p:bg/>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 calcmode="lin" valueType="num">
                                      <p:cBhvr additive="base">
                                        <p:cTn id="2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9">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9">
                                            <p:txEl>
                                              <p:pRg st="1" end="1"/>
                                            </p:txEl>
                                          </p:spTgt>
                                        </p:tgtEl>
                                        <p:attrNameLst>
                                          <p:attrName>style.visibility</p:attrName>
                                        </p:attrNameLst>
                                      </p:cBhvr>
                                      <p:to>
                                        <p:strVal val="visible"/>
                                      </p:to>
                                    </p:set>
                                    <p:anim calcmode="lin" valueType="num">
                                      <p:cBhvr additive="base">
                                        <p:cTn id="29" dur="500" fill="hold"/>
                                        <p:tgtEl>
                                          <p:spTgt spid="19">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9">
                                            <p:txEl>
                                              <p:pRg st="1" end="1"/>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9">
                                            <p:txEl>
                                              <p:pRg st="2" end="2"/>
                                            </p:txEl>
                                          </p:spTgt>
                                        </p:tgtEl>
                                        <p:attrNameLst>
                                          <p:attrName>style.visibility</p:attrName>
                                        </p:attrNameLst>
                                      </p:cBhvr>
                                      <p:to>
                                        <p:strVal val="visible"/>
                                      </p:to>
                                    </p:set>
                                    <p:anim calcmode="lin" valueType="num">
                                      <p:cBhvr additive="base">
                                        <p:cTn id="33" dur="500" fill="hold"/>
                                        <p:tgtEl>
                                          <p:spTgt spid="19">
                                            <p:txEl>
                                              <p:pRg st="2" end="2"/>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6" grpId="0" animBg="1" build="allAtOnce"/>
      <p:bldP spid="19" grpId="0" animBg="1"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p:nvPr/>
        </p:nvSpPr>
        <p:spPr>
          <a:xfrm>
            <a:off x="250825" y="115888"/>
            <a:ext cx="8424863" cy="1081087"/>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三、</a:t>
            </a:r>
            <a:r>
              <a:rPr lang="zh-CN" altLang="en-US" sz="4400" b="1" dirty="0">
                <a:solidFill>
                  <a:schemeClr val="bg1"/>
                </a:solidFill>
                <a:latin typeface="微软雅黑" panose="020B0503020204020204" pitchFamily="34" charset="-122"/>
                <a:ea typeface="微软雅黑" panose="020B0503020204020204" pitchFamily="34" charset="-122"/>
              </a:rPr>
              <a:t>我国传统文化及其代表人物</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pic>
        <p:nvPicPr>
          <p:cNvPr id="234505" name="Picture 9" descr="王守仁"/>
          <p:cNvPicPr>
            <a:picLocks noChangeAspect="1"/>
          </p:cNvPicPr>
          <p:nvPr/>
        </p:nvPicPr>
        <p:blipFill>
          <a:blip r:embed="rId1"/>
          <a:stretch>
            <a:fillRect/>
          </a:stretch>
        </p:blipFill>
        <p:spPr>
          <a:xfrm>
            <a:off x="299720" y="1240686"/>
            <a:ext cx="2030413" cy="2520950"/>
          </a:xfrm>
          <a:prstGeom prst="rect">
            <a:avLst/>
          </a:prstGeom>
          <a:noFill/>
          <a:ln w="9525">
            <a:noFill/>
          </a:ln>
        </p:spPr>
      </p:pic>
      <p:sp>
        <p:nvSpPr>
          <p:cNvPr id="234507" name="Rectangle 11"/>
          <p:cNvSpPr/>
          <p:nvPr/>
        </p:nvSpPr>
        <p:spPr>
          <a:xfrm>
            <a:off x="299720" y="3905250"/>
            <a:ext cx="8608060" cy="2736850"/>
          </a:xfrm>
          <a:prstGeom prst="rect">
            <a:avLst/>
          </a:prstGeom>
          <a:solidFill>
            <a:srgbClr val="C0C0C0"/>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1800" b="1" dirty="0">
                <a:latin typeface="Times New Roman" panose="02020603050405020304" pitchFamily="18" charset="0"/>
                <a:ea typeface="楷体_GB2312" pitchFamily="49" charset="-122"/>
              </a:rPr>
              <a:t> </a:t>
            </a:r>
            <a:r>
              <a:rPr lang="zh-CN" altLang="en-US" sz="20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一次王先生外出，不幸与同行的人一起被盗贼绑劫。当盗贼得知他是阳明先生时就问他：“您说人人都有良知，我们这群盗贼也有良知吗？”王先生肯定地回答：“有”。盗贼反问：“怎么能证明呢？”王先生说：“现在照我说的去做，我证明给你们看。”</a:t>
            </a:r>
            <a:endParaRPr lang="zh-CN" altLang="en-US" sz="20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20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于是，王先生让他们脱掉外衣、内衣，一层层地脱掉，直到剩下最后一条裤衩的时候，还命令他们脱掉。盗贼喊道：“不行呀，这个不能再脱了！”王先生说：“这知耻就是你们的良知啊。</a:t>
            </a:r>
            <a:endParaRPr lang="zh-CN" altLang="en-US" sz="20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4509" name="Rectangle 13"/>
          <p:cNvSpPr/>
          <p:nvPr/>
        </p:nvSpPr>
        <p:spPr>
          <a:xfrm>
            <a:off x="2483619" y="1340589"/>
            <a:ext cx="6192837" cy="2376487"/>
          </a:xfrm>
          <a:prstGeom prst="rect">
            <a:avLst/>
          </a:prstGeom>
          <a:solidFill>
            <a:srgbClr val="C0C0C0"/>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王阳明</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认为人的内心中自然包含世界运行的规则（心即理）， “夫万事万物之理不外于吾心”，“圣人之道，吾性自足，向之求理于事物者误也”。创建了“心外无理，心外无物”的心学理论。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latinLnBrk="1">
              <a:lnSpc>
                <a:spcPct val="120000"/>
              </a:lnSpc>
              <a:spcBef>
                <a:spcPts val="600"/>
              </a:spcBef>
              <a:spcAft>
                <a:spcPts val="0"/>
              </a:spcAft>
              <a:buClr>
                <a:srgbClr val="FF0000"/>
              </a:buClr>
              <a:buSzTx/>
              <a:buFont typeface="Wingdings" panose="05000000000000000000" charset="0"/>
              <a:buChar char="n"/>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提出“无善无恶心之体，有善有恶意之动，知善知恶是良知，为善去恶是格物。”作为讲学的宗旨。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4505"/>
                                        </p:tgtEl>
                                        <p:attrNameLst>
                                          <p:attrName>style.visibility</p:attrName>
                                        </p:attrNameLst>
                                      </p:cBhvr>
                                      <p:to>
                                        <p:strVal val="visible"/>
                                      </p:to>
                                    </p:set>
                                    <p:anim calcmode="lin" valueType="num">
                                      <p:cBhvr additive="base">
                                        <p:cTn id="7" dur="500" fill="hold"/>
                                        <p:tgtEl>
                                          <p:spTgt spid="234505"/>
                                        </p:tgtEl>
                                        <p:attrNameLst>
                                          <p:attrName>ppt_x</p:attrName>
                                        </p:attrNameLst>
                                      </p:cBhvr>
                                      <p:tavLst>
                                        <p:tav tm="0">
                                          <p:val>
                                            <p:strVal val="1+#ppt_w/2"/>
                                          </p:val>
                                        </p:tav>
                                        <p:tav tm="100000">
                                          <p:val>
                                            <p:strVal val="#ppt_x"/>
                                          </p:val>
                                        </p:tav>
                                      </p:tavLst>
                                    </p:anim>
                                    <p:anim calcmode="lin" valueType="num">
                                      <p:cBhvr additive="base">
                                        <p:cTn id="8" dur="500" fill="hold"/>
                                        <p:tgtEl>
                                          <p:spTgt spid="23450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34509">
                                            <p:bg/>
                                          </p:spTgt>
                                        </p:tgtEl>
                                        <p:attrNameLst>
                                          <p:attrName>style.visibility</p:attrName>
                                        </p:attrNameLst>
                                      </p:cBhvr>
                                      <p:to>
                                        <p:strVal val="visible"/>
                                      </p:to>
                                    </p:set>
                                    <p:anim calcmode="lin" valueType="num">
                                      <p:cBhvr additive="base">
                                        <p:cTn id="12" dur="500" fill="hold"/>
                                        <p:tgtEl>
                                          <p:spTgt spid="234509">
                                            <p:bg/>
                                          </p:spTgt>
                                        </p:tgtEl>
                                        <p:attrNameLst>
                                          <p:attrName>ppt_x</p:attrName>
                                        </p:attrNameLst>
                                      </p:cBhvr>
                                      <p:tavLst>
                                        <p:tav tm="0">
                                          <p:val>
                                            <p:strVal val="1+#ppt_w/2"/>
                                          </p:val>
                                        </p:tav>
                                        <p:tav tm="100000">
                                          <p:val>
                                            <p:strVal val="#ppt_x"/>
                                          </p:val>
                                        </p:tav>
                                      </p:tavLst>
                                    </p:anim>
                                    <p:anim calcmode="lin" valueType="num">
                                      <p:cBhvr additive="base">
                                        <p:cTn id="13" dur="500" fill="hold"/>
                                        <p:tgtEl>
                                          <p:spTgt spid="234509">
                                            <p:bg/>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34509">
                                            <p:txEl>
                                              <p:pRg st="0" end="0"/>
                                            </p:txEl>
                                          </p:spTgt>
                                        </p:tgtEl>
                                        <p:attrNameLst>
                                          <p:attrName>style.visibility</p:attrName>
                                        </p:attrNameLst>
                                      </p:cBhvr>
                                      <p:to>
                                        <p:strVal val="visible"/>
                                      </p:to>
                                    </p:set>
                                    <p:anim calcmode="lin" valueType="num">
                                      <p:cBhvr additive="base">
                                        <p:cTn id="17" dur="500" fill="hold"/>
                                        <p:tgtEl>
                                          <p:spTgt spid="234509">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234509">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34509">
                                            <p:txEl>
                                              <p:pRg st="1" end="1"/>
                                            </p:txEl>
                                          </p:spTgt>
                                        </p:tgtEl>
                                        <p:attrNameLst>
                                          <p:attrName>style.visibility</p:attrName>
                                        </p:attrNameLst>
                                      </p:cBhvr>
                                      <p:to>
                                        <p:strVal val="visible"/>
                                      </p:to>
                                    </p:set>
                                    <p:anim calcmode="lin" valueType="num">
                                      <p:cBhvr additive="base">
                                        <p:cTn id="22" dur="500" fill="hold"/>
                                        <p:tgtEl>
                                          <p:spTgt spid="234509">
                                            <p:txEl>
                                              <p:pRg st="1" end="1"/>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234509">
                                            <p:txEl>
                                              <p:pRg st="1" end="1"/>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234507">
                                            <p:bg/>
                                          </p:spTgt>
                                        </p:tgtEl>
                                        <p:attrNameLst>
                                          <p:attrName>style.visibility</p:attrName>
                                        </p:attrNameLst>
                                      </p:cBhvr>
                                      <p:to>
                                        <p:strVal val="visible"/>
                                      </p:to>
                                    </p:set>
                                    <p:anim calcmode="lin" valueType="num">
                                      <p:cBhvr additive="base">
                                        <p:cTn id="27" dur="500" fill="hold"/>
                                        <p:tgtEl>
                                          <p:spTgt spid="234507">
                                            <p:bg/>
                                          </p:spTgt>
                                        </p:tgtEl>
                                        <p:attrNameLst>
                                          <p:attrName>ppt_x</p:attrName>
                                        </p:attrNameLst>
                                      </p:cBhvr>
                                      <p:tavLst>
                                        <p:tav tm="0">
                                          <p:val>
                                            <p:strVal val="1+#ppt_w/2"/>
                                          </p:val>
                                        </p:tav>
                                        <p:tav tm="100000">
                                          <p:val>
                                            <p:strVal val="#ppt_x"/>
                                          </p:val>
                                        </p:tav>
                                      </p:tavLst>
                                    </p:anim>
                                    <p:anim calcmode="lin" valueType="num">
                                      <p:cBhvr additive="base">
                                        <p:cTn id="28" dur="500" fill="hold"/>
                                        <p:tgtEl>
                                          <p:spTgt spid="234507">
                                            <p:bg/>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234507">
                                            <p:txEl>
                                              <p:pRg st="0" end="0"/>
                                            </p:txEl>
                                          </p:spTgt>
                                        </p:tgtEl>
                                        <p:attrNameLst>
                                          <p:attrName>style.visibility</p:attrName>
                                        </p:attrNameLst>
                                      </p:cBhvr>
                                      <p:to>
                                        <p:strVal val="visible"/>
                                      </p:to>
                                    </p:set>
                                    <p:anim calcmode="lin" valueType="num">
                                      <p:cBhvr additive="base">
                                        <p:cTn id="32" dur="500" fill="hold"/>
                                        <p:tgtEl>
                                          <p:spTgt spid="234507">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34507">
                                            <p:txEl>
                                              <p:pRg st="0" end="0"/>
                                            </p:tx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234507">
                                            <p:txEl>
                                              <p:pRg st="1" end="1"/>
                                            </p:txEl>
                                          </p:spTgt>
                                        </p:tgtEl>
                                        <p:attrNameLst>
                                          <p:attrName>style.visibility</p:attrName>
                                        </p:attrNameLst>
                                      </p:cBhvr>
                                      <p:to>
                                        <p:strVal val="visible"/>
                                      </p:to>
                                    </p:set>
                                    <p:anim calcmode="lin" valueType="num">
                                      <p:cBhvr additive="base">
                                        <p:cTn id="37" dur="500" fill="hold"/>
                                        <p:tgtEl>
                                          <p:spTgt spid="234507">
                                            <p:txEl>
                                              <p:pRg st="1" end="1"/>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3450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7" grpId="0" animBg="1" build="allAtOnce"/>
      <p:bldP spid="234509" grpId="0" animBg="1"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txBox="1">
            <a:spLocks noGrp="1"/>
          </p:cNvSpPr>
          <p:nvPr>
            <p:ph type="sldNum" sz="quarter" idx="12"/>
          </p:nvPr>
        </p:nvSpPr>
        <p:spPr>
          <a:xfrm>
            <a:off x="457200" y="6243638"/>
            <a:ext cx="2133600" cy="45720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eaLnBrk="1" hangingPunct="1"/>
            <a:r>
              <a:rPr lang="zh-CN" altLang="en-US" sz="1200" dirty="0">
                <a:solidFill>
                  <a:srgbClr val="1A1A4E"/>
                </a:solidFill>
                <a:latin typeface="楷体_GB2312" pitchFamily="49" charset="-122"/>
                <a:ea typeface="楷体_GB2312" pitchFamily="49" charset="-122"/>
              </a:rPr>
              <a:t>第</a:t>
            </a:r>
            <a:fld id="{9A0DB2DC-4C9A-4742-B13C-FB6460FD3503}" type="slidenum">
              <a:rPr lang="zh-CN" altLang="en-US" sz="1200" dirty="0">
                <a:solidFill>
                  <a:srgbClr val="1A1A4E"/>
                </a:solidFill>
                <a:latin typeface="楷体_GB2312" pitchFamily="49" charset="-122"/>
                <a:ea typeface="楷体_GB2312" pitchFamily="49" charset="-122"/>
              </a:rPr>
            </a:fld>
            <a:r>
              <a:rPr lang="zh-CN" altLang="en-US" sz="1200" dirty="0">
                <a:solidFill>
                  <a:srgbClr val="1A1A4E"/>
                </a:solidFill>
                <a:latin typeface="楷体_GB2312" pitchFamily="49" charset="-122"/>
                <a:ea typeface="楷体_GB2312" pitchFamily="49" charset="-122"/>
              </a:rPr>
              <a:t>页，共</a:t>
            </a:r>
            <a:r>
              <a:rPr lang="en-US" altLang="zh-CN" sz="1200" dirty="0">
                <a:solidFill>
                  <a:srgbClr val="1A1A4E"/>
                </a:solidFill>
                <a:latin typeface="楷体_GB2312" pitchFamily="49" charset="-122"/>
                <a:ea typeface="楷体_GB2312" pitchFamily="49" charset="-122"/>
              </a:rPr>
              <a:t>19</a:t>
            </a:r>
            <a:r>
              <a:rPr lang="zh-CN" altLang="en-US" sz="1200" dirty="0">
                <a:solidFill>
                  <a:srgbClr val="1A1A4E"/>
                </a:solidFill>
                <a:latin typeface="楷体_GB2312" pitchFamily="49" charset="-122"/>
                <a:ea typeface="楷体_GB2312" pitchFamily="49" charset="-122"/>
              </a:rPr>
              <a:t>页</a:t>
            </a:r>
            <a:endParaRPr lang="zh-CN" altLang="en-US" sz="1200" dirty="0">
              <a:solidFill>
                <a:srgbClr val="1A1A4E"/>
              </a:solidFill>
              <a:latin typeface="楷体_GB2312" pitchFamily="49" charset="-122"/>
              <a:ea typeface="楷体_GB2312" pitchFamily="49" charset="-122"/>
            </a:endParaRPr>
          </a:p>
        </p:txBody>
      </p:sp>
      <p:sp>
        <p:nvSpPr>
          <p:cNvPr id="29699" name="Rectangle 2"/>
          <p:cNvSpPr/>
          <p:nvPr/>
        </p:nvSpPr>
        <p:spPr>
          <a:xfrm>
            <a:off x="250825" y="188913"/>
            <a:ext cx="8424863" cy="1079500"/>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rPr>
              <a:t>四、中华</a:t>
            </a:r>
            <a:r>
              <a:rPr lang="zh-CN" altLang="en-US" sz="4400" b="1" dirty="0">
                <a:solidFill>
                  <a:schemeClr val="bg1"/>
                </a:solidFill>
                <a:latin typeface="微软雅黑" panose="020B0503020204020204" pitchFamily="34" charset="-122"/>
                <a:ea typeface="微软雅黑" panose="020B0503020204020204" pitchFamily="34" charset="-122"/>
              </a:rPr>
              <a:t>传统文化核心价值观</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34499" name="Rectangle 3"/>
          <p:cNvSpPr>
            <a:spLocks noChangeArrowheads="1"/>
          </p:cNvSpPr>
          <p:nvPr/>
        </p:nvSpPr>
        <p:spPr bwMode="auto">
          <a:xfrm>
            <a:off x="250825" y="1412875"/>
            <a:ext cx="8642350" cy="5256213"/>
          </a:xfrm>
          <a:prstGeom prst="rect">
            <a:avLst/>
          </a:prstGeom>
          <a:solidFill>
            <a:srgbClr val="00FFFF"/>
          </a:solidFill>
          <a:ln w="22225" algn="ctr">
            <a:solidFill>
              <a:srgbClr val="FFCC00"/>
            </a:solidFill>
            <a:miter lim="800000"/>
          </a:ln>
        </p:spPr>
        <p:txBody>
          <a:bodyPr lIns="54000" rIns="54000" anchor="ctr"/>
          <a:lstStyle/>
          <a:p>
            <a:pPr marL="0" marR="0" lvl="0" algn="l" defTabSz="914400" rtl="0" eaLnBrk="0" fontAlgn="base" latinLnBrk="1" hangingPunct="0">
              <a:lnSpc>
                <a:spcPct val="100000"/>
              </a:lnSpc>
              <a:spcBef>
                <a:spcPts val="60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春秋齐国管仲</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约前</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725</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～前</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645)</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把</a:t>
            </a:r>
            <a:r>
              <a:rPr kumimoji="0" lang="zh-CN" altLang="en-US" sz="2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礼义廉耻</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称为</a:t>
            </a:r>
            <a:r>
              <a:rPr kumimoji="0" lang="zh-CN" altLang="en-US" sz="2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国之四维</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algn="l" defTabSz="914400" rtl="0" eaLnBrk="0" fontAlgn="base" latinLnBrk="1" hangingPunct="0">
              <a:lnSpc>
                <a:spcPct val="100000"/>
              </a:lnSpc>
              <a:spcBef>
                <a:spcPts val="600"/>
              </a:spcBef>
              <a:spcAft>
                <a:spcPct val="0"/>
              </a:spcAft>
              <a:buClr>
                <a:srgbClr val="0F0066"/>
              </a:buClr>
              <a:buSzTx/>
              <a:buFont typeface="Wingdings" panose="05000000000000000000" pitchFamily="2" charset="2"/>
              <a:buChar char="l"/>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国有四维，一维绝则倾，二维绝则危，三维绝则覆，四维绝则灭。倾可正也，危可安 也，覆可起也，灭不可复错也。</a:t>
            </a:r>
            <a:r>
              <a:rPr kumimoji="0" lang="en-US" altLang="zh-CN"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en-US" altLang="en-US" sz="2000"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mn-cs"/>
              </a:rPr>
              <a:t>管子·牧民</a:t>
            </a:r>
            <a:r>
              <a:rPr kumimoji="0" lang="en-US"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algn="l" defTabSz="914400" rtl="0" eaLnBrk="0" fontAlgn="base" latinLnBrk="1" hangingPunct="0">
              <a:lnSpc>
                <a:spcPct val="100000"/>
              </a:lnSpc>
              <a:spcBef>
                <a:spcPts val="600"/>
              </a:spcBef>
              <a:spcAft>
                <a:spcPct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孔子以</a:t>
            </a:r>
            <a:r>
              <a:rPr kumimoji="0" lang="zh-CN" altLang="en-US" sz="2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仁</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zh-CN" altLang="en-US" sz="2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礼</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为核心，提倡“</a:t>
            </a:r>
            <a:r>
              <a:rPr kumimoji="0" lang="zh-CN" altLang="en-US" sz="2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仁者爱人</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”和“</a:t>
            </a:r>
            <a:r>
              <a:rPr kumimoji="0" lang="zh-CN" altLang="en-US" sz="2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克己复礼</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algn="l" defTabSz="914400" rtl="0" eaLnBrk="0" fontAlgn="base" latinLnBrk="1" hangingPunct="0">
              <a:lnSpc>
                <a:spcPct val="100000"/>
              </a:lnSpc>
              <a:spcBef>
                <a:spcPts val="600"/>
              </a:spcBef>
              <a:spcAft>
                <a:spcPct val="0"/>
              </a:spcAft>
              <a:buClr>
                <a:srgbClr val="0F0066"/>
              </a:buClr>
              <a:buSzTx/>
              <a:buFont typeface="Wingdings" panose="05000000000000000000" pitchFamily="2" charset="2"/>
              <a:buChar char="l"/>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仁”是中国古代一种广义的道德范畴。指人与人之间相互亲爱。</a:t>
            </a:r>
            <a:endPar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342900" marR="0" lvl="0" algn="l" defTabSz="914400" rtl="0" eaLnBrk="0" fontAlgn="base" latinLnBrk="1" hangingPunct="0">
              <a:lnSpc>
                <a:spcPct val="100000"/>
              </a:lnSpc>
              <a:spcBef>
                <a:spcPts val="600"/>
              </a:spcBef>
              <a:spcAft>
                <a:spcPct val="0"/>
              </a:spcAft>
              <a:buClr>
                <a:srgbClr val="0F0066"/>
              </a:buClr>
              <a:buSzTx/>
              <a:buFont typeface="Wingdings" panose="05000000000000000000" pitchFamily="2" charset="2"/>
              <a:buChar char="l"/>
              <a:defRPr/>
            </a:pP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孔子把“仁”作为最高的道德标准和境界，形成了以“仁”为核心的伦理思想，包括孝、悌、忠、恕、礼、知、勇、恭、宽、信、敏、惠等内容。其中孝悌是“仁”的基础，是其思想体系的基本支柱之一。</a:t>
            </a:r>
            <a:endPar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342900" marR="0" lvl="0" algn="l" defTabSz="914400" rtl="0" eaLnBrk="0" fontAlgn="base" latinLnBrk="1" hangingPunct="0">
              <a:lnSpc>
                <a:spcPct val="100000"/>
              </a:lnSpc>
              <a:spcBef>
                <a:spcPts val="600"/>
              </a:spcBef>
              <a:spcAft>
                <a:spcPct val="0"/>
              </a:spcAft>
              <a:buClr>
                <a:srgbClr val="0F0066"/>
              </a:buClr>
              <a:buSzTx/>
              <a:buFont typeface="Wingdings" panose="05000000000000000000" pitchFamily="2" charset="2"/>
              <a:buChar char="l"/>
              <a:defRPr/>
            </a:pPr>
            <a:r>
              <a:rPr kumimoji="0" lang="zh-CN" altLang="en-US" sz="20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提倡为“仁”的实现而献身（杀身成仁），对后世产生很大的影响。</a:t>
            </a:r>
            <a:endPar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algn="l" defTabSz="914400" rtl="0" eaLnBrk="0" fontAlgn="base" latinLnBrk="1" hangingPunct="0">
              <a:lnSpc>
                <a:spcPct val="100000"/>
              </a:lnSpc>
              <a:spcBef>
                <a:spcPts val="600"/>
              </a:spcBef>
              <a:spcAft>
                <a:spcPct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孟子</a:t>
            </a:r>
            <a:r>
              <a:rPr lang="zh-CN" altLang="en-US" sz="2400" b="1" noProof="0" dirty="0">
                <a:ln>
                  <a:noFill/>
                </a:ln>
                <a:effectLst/>
                <a:uLnTx/>
                <a:uFillTx/>
                <a:latin typeface="微软雅黑" panose="020B0503020204020204" pitchFamily="34" charset="-122"/>
                <a:ea typeface="微软雅黑" panose="020B0503020204020204" pitchFamily="34" charset="-122"/>
                <a:sym typeface="+mn-ea"/>
              </a:rPr>
              <a:t>概括</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道德规范为：</a:t>
            </a:r>
            <a:r>
              <a:rPr kumimoji="0" lang="zh-CN" altLang="en-US" sz="2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仁、义、礼、智</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lang="zh-CN" altLang="en-US" sz="2400" b="1" noProof="0" dirty="0">
                <a:ln>
                  <a:noFill/>
                </a:ln>
                <a:effectLst/>
                <a:uLnTx/>
                <a:uFillTx/>
                <a:latin typeface="微软雅黑" panose="020B0503020204020204" pitchFamily="34" charset="-122"/>
                <a:ea typeface="微软雅黑" panose="020B0503020204020204" pitchFamily="34" charset="-122"/>
                <a:sym typeface="+mn-ea"/>
              </a:rPr>
              <a:t>概括</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人伦关系为：</a:t>
            </a: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algn="l" defTabSz="914400" rtl="0" eaLnBrk="0" fontAlgn="base" latinLnBrk="1" hangingPunct="0">
              <a:lnSpc>
                <a:spcPct val="100000"/>
              </a:lnSpc>
              <a:spcBef>
                <a:spcPts val="600"/>
              </a:spcBef>
              <a:spcAft>
                <a:spcPct val="0"/>
              </a:spcAft>
              <a:buClrTx/>
              <a:buSzTx/>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父子有亲，君臣有义，夫妇有别，长幼有序，朋友有信</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algn="l" defTabSz="914400" rtl="0" eaLnBrk="0" fontAlgn="base" latinLnBrk="1" hangingPunct="0">
              <a:lnSpc>
                <a:spcPct val="100000"/>
              </a:lnSpc>
              <a:spcBef>
                <a:spcPts val="600"/>
              </a:spcBef>
              <a:spcAft>
                <a:spcPct val="0"/>
              </a:spcAft>
              <a:buClr>
                <a:srgbClr val="002060"/>
              </a:buClr>
              <a:buSzTx/>
              <a:buFont typeface="Wingdings" panose="05000000000000000000" pitchFamily="2" charset="2"/>
              <a:buChar char="l"/>
              <a:defRPr/>
            </a:pPr>
            <a:r>
              <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仁、义最为重要。仁、义的基础是孝、悌。而孝、悌是处理父子和兄弟血缘关系的基本的道德规范。</a:t>
            </a:r>
            <a:endParaRPr kumimoji="0" lang="zh-CN" altLang="en-US" sz="200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4499">
                                            <p:bg/>
                                          </p:spTgt>
                                        </p:tgtEl>
                                        <p:attrNameLst>
                                          <p:attrName>style.visibility</p:attrName>
                                        </p:attrNameLst>
                                      </p:cBhvr>
                                      <p:to>
                                        <p:strVal val="visible"/>
                                      </p:to>
                                    </p:set>
                                    <p:anim calcmode="lin" valueType="num">
                                      <p:cBhvr additive="base">
                                        <p:cTn id="7" dur="500" fill="hold"/>
                                        <p:tgtEl>
                                          <p:spTgt spid="234499">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234499">
                                            <p:bg/>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34499">
                                            <p:txEl>
                                              <p:pRg st="0" end="0"/>
                                            </p:txEl>
                                          </p:spTgt>
                                        </p:tgtEl>
                                        <p:attrNameLst>
                                          <p:attrName>style.visibility</p:attrName>
                                        </p:attrNameLst>
                                      </p:cBhvr>
                                      <p:to>
                                        <p:strVal val="visible"/>
                                      </p:to>
                                    </p:set>
                                    <p:anim calcmode="lin" valueType="num">
                                      <p:cBhvr additive="base">
                                        <p:cTn id="11" dur="500" fill="hold"/>
                                        <p:tgtEl>
                                          <p:spTgt spid="23449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34499">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34499">
                                            <p:txEl>
                                              <p:pRg st="1" end="1"/>
                                            </p:txEl>
                                          </p:spTgt>
                                        </p:tgtEl>
                                        <p:attrNameLst>
                                          <p:attrName>style.visibility</p:attrName>
                                        </p:attrNameLst>
                                      </p:cBhvr>
                                      <p:to>
                                        <p:strVal val="visible"/>
                                      </p:to>
                                    </p:set>
                                    <p:anim calcmode="lin" valueType="num">
                                      <p:cBhvr additive="base">
                                        <p:cTn id="15" dur="500" fill="hold"/>
                                        <p:tgtEl>
                                          <p:spTgt spid="234499">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34499">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34499">
                                            <p:txEl>
                                              <p:pRg st="2" end="2"/>
                                            </p:txEl>
                                          </p:spTgt>
                                        </p:tgtEl>
                                        <p:attrNameLst>
                                          <p:attrName>style.visibility</p:attrName>
                                        </p:attrNameLst>
                                      </p:cBhvr>
                                      <p:to>
                                        <p:strVal val="visible"/>
                                      </p:to>
                                    </p:set>
                                    <p:anim calcmode="lin" valueType="num">
                                      <p:cBhvr additive="base">
                                        <p:cTn id="19" dur="500" fill="hold"/>
                                        <p:tgtEl>
                                          <p:spTgt spid="234499">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34499">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34499">
                                            <p:txEl>
                                              <p:pRg st="3" end="3"/>
                                            </p:txEl>
                                          </p:spTgt>
                                        </p:tgtEl>
                                        <p:attrNameLst>
                                          <p:attrName>style.visibility</p:attrName>
                                        </p:attrNameLst>
                                      </p:cBhvr>
                                      <p:to>
                                        <p:strVal val="visible"/>
                                      </p:to>
                                    </p:set>
                                    <p:anim calcmode="lin" valueType="num">
                                      <p:cBhvr additive="base">
                                        <p:cTn id="23" dur="500" fill="hold"/>
                                        <p:tgtEl>
                                          <p:spTgt spid="234499">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4499">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34499">
                                            <p:txEl>
                                              <p:pRg st="4" end="4"/>
                                            </p:txEl>
                                          </p:spTgt>
                                        </p:tgtEl>
                                        <p:attrNameLst>
                                          <p:attrName>style.visibility</p:attrName>
                                        </p:attrNameLst>
                                      </p:cBhvr>
                                      <p:to>
                                        <p:strVal val="visible"/>
                                      </p:to>
                                    </p:set>
                                    <p:anim calcmode="lin" valueType="num">
                                      <p:cBhvr additive="base">
                                        <p:cTn id="27" dur="500" fill="hold"/>
                                        <p:tgtEl>
                                          <p:spTgt spid="234499">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34499">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34499">
                                            <p:txEl>
                                              <p:pRg st="5" end="5"/>
                                            </p:txEl>
                                          </p:spTgt>
                                        </p:tgtEl>
                                        <p:attrNameLst>
                                          <p:attrName>style.visibility</p:attrName>
                                        </p:attrNameLst>
                                      </p:cBhvr>
                                      <p:to>
                                        <p:strVal val="visible"/>
                                      </p:to>
                                    </p:set>
                                    <p:anim calcmode="lin" valueType="num">
                                      <p:cBhvr additive="base">
                                        <p:cTn id="31" dur="500" fill="hold"/>
                                        <p:tgtEl>
                                          <p:spTgt spid="234499">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34499">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34499">
                                            <p:txEl>
                                              <p:pRg st="6" end="6"/>
                                            </p:txEl>
                                          </p:spTgt>
                                        </p:tgtEl>
                                        <p:attrNameLst>
                                          <p:attrName>style.visibility</p:attrName>
                                        </p:attrNameLst>
                                      </p:cBhvr>
                                      <p:to>
                                        <p:strVal val="visible"/>
                                      </p:to>
                                    </p:set>
                                    <p:anim calcmode="lin" valueType="num">
                                      <p:cBhvr additive="base">
                                        <p:cTn id="35" dur="500" fill="hold"/>
                                        <p:tgtEl>
                                          <p:spTgt spid="234499">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4499">
                                            <p:txEl>
                                              <p:pRg st="6" end="6"/>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234499">
                                            <p:txEl>
                                              <p:pRg st="7" end="7"/>
                                            </p:txEl>
                                          </p:spTgt>
                                        </p:tgtEl>
                                        <p:attrNameLst>
                                          <p:attrName>style.visibility</p:attrName>
                                        </p:attrNameLst>
                                      </p:cBhvr>
                                      <p:to>
                                        <p:strVal val="visible"/>
                                      </p:to>
                                    </p:set>
                                    <p:anim calcmode="lin" valueType="num">
                                      <p:cBhvr additive="base">
                                        <p:cTn id="39" dur="500" fill="hold"/>
                                        <p:tgtEl>
                                          <p:spTgt spid="234499">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34499">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234499">
                                            <p:txEl>
                                              <p:pRg st="8" end="8"/>
                                            </p:txEl>
                                          </p:spTgt>
                                        </p:tgtEl>
                                        <p:attrNameLst>
                                          <p:attrName>style.visibility</p:attrName>
                                        </p:attrNameLst>
                                      </p:cBhvr>
                                      <p:to>
                                        <p:strVal val="visible"/>
                                      </p:to>
                                    </p:set>
                                    <p:anim calcmode="lin" valueType="num">
                                      <p:cBhvr additive="base">
                                        <p:cTn id="43" dur="500" fill="hold"/>
                                        <p:tgtEl>
                                          <p:spTgt spid="234499">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3449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animBg="1" uiExpand="1" build="allAtOnce"/>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vert="horz" wrap="square" lIns="91440" tIns="45720" rIns="91440" bIns="45720" anchor="t"/>
          <a:lstStyle/>
          <a:p>
            <a:endParaRPr lang="zh-CN" altLang="en-US" dirty="0"/>
          </a:p>
        </p:txBody>
      </p:sp>
      <p:sp>
        <p:nvSpPr>
          <p:cNvPr id="30723" name="内容占位符 2"/>
          <p:cNvSpPr>
            <a:spLocks noGrp="1"/>
          </p:cNvSpPr>
          <p:nvPr>
            <p:ph idx="1"/>
          </p:nvPr>
        </p:nvSpPr>
        <p:spPr/>
        <p:txBody>
          <a:bodyPr vert="horz" wrap="square" lIns="91440" tIns="45720" rIns="91440" bIns="45720" anchor="t"/>
          <a:lstStyle/>
          <a:p>
            <a:endParaRPr lang="zh-CN" altLang="en-US" dirty="0"/>
          </a:p>
        </p:txBody>
      </p:sp>
      <p:sp>
        <p:nvSpPr>
          <p:cNvPr id="30724" name="灯片编号占位符 4"/>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6" name="Rectangle 8"/>
          <p:cNvSpPr>
            <a:spLocks noChangeArrowheads="1"/>
          </p:cNvSpPr>
          <p:nvPr/>
        </p:nvSpPr>
        <p:spPr bwMode="auto">
          <a:xfrm>
            <a:off x="395288" y="1268413"/>
            <a:ext cx="8497888" cy="5256213"/>
          </a:xfrm>
          <a:prstGeom prst="rect">
            <a:avLst/>
          </a:prstGeom>
          <a:solidFill>
            <a:srgbClr val="CCFFFF"/>
          </a:solidFill>
          <a:ln w="22225" algn="ctr">
            <a:solidFill>
              <a:srgbClr val="FFCC00"/>
            </a:solidFill>
            <a:miter lim="800000"/>
          </a:ln>
        </p:spPr>
        <p:txBody>
          <a:bodyPr lIns="54000" rIns="54000" anchor="ctr"/>
          <a:lstStyle/>
          <a:p>
            <a:pPr marL="0" marR="0" lvl="0" indent="0" algn="l" defTabSz="914400" rtl="0" eaLnBrk="0" fontAlgn="base" latinLnBrk="1" hangingPunct="0">
              <a:lnSpc>
                <a:spcPct val="140000"/>
              </a:lnSpc>
              <a:spcBef>
                <a:spcPct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smtClean="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400" b="1" i="0" u="none" strike="noStrike" kern="120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宋代形成了</a:t>
            </a: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八德</a:t>
            </a:r>
            <a:r>
              <a:rPr kumimoji="0" lang="zh-CN" altLang="en-US" sz="2400" b="1" i="0" u="none" strike="noStrike" kern="120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孝、悌、忠、信、礼、义、廉、耻</a:t>
            </a:r>
            <a:r>
              <a:rPr kumimoji="0" lang="zh-CN" altLang="en-US" sz="24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24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40000"/>
              </a:lnSpc>
              <a:spcBef>
                <a:spcPct val="0"/>
              </a:spcBef>
              <a:spcAft>
                <a:spcPct val="0"/>
              </a:spcAft>
              <a:buClr>
                <a:srgbClr val="C00000"/>
              </a:buClr>
              <a:buSzTx/>
              <a:buFont typeface="Wingdings" panose="05000000000000000000" pitchFamily="2" charset="2"/>
              <a:buChar char="n"/>
              <a:defRPr/>
            </a:pP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孝</a:t>
            </a: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作为一个伦理观念正式提出是在西周，含义有尊祖敬宗和传宗接代。</a:t>
            </a:r>
            <a:endPar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40000"/>
              </a:lnSpc>
              <a:spcBef>
                <a:spcPct val="0"/>
              </a:spcBef>
              <a:spcAft>
                <a:spcPct val="0"/>
              </a:spcAft>
              <a:buClr>
                <a:srgbClr val="C00000"/>
              </a:buClr>
              <a:buSzTx/>
              <a:buFont typeface="Wingdings" panose="05000000000000000000" pitchFamily="2" charset="2"/>
              <a:buChar char="n"/>
              <a:defRPr/>
            </a:pPr>
            <a:r>
              <a:rPr kumimoji="0" lang="en-US" altLang="zh-CN"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悌</a:t>
            </a: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儒家的伦理范畴，指敬爱兄长，顺从兄长，即“兄友弟恭”。</a:t>
            </a:r>
            <a:endPar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40000"/>
              </a:lnSpc>
              <a:spcBef>
                <a:spcPct val="0"/>
              </a:spcBef>
              <a:spcAft>
                <a:spcPct val="0"/>
              </a:spcAft>
              <a:buClr>
                <a:srgbClr val="C00000"/>
              </a:buClr>
              <a:buSzTx/>
              <a:buFont typeface="Wingdings" panose="05000000000000000000" pitchFamily="2" charset="2"/>
              <a:buChar char="n"/>
              <a:defRPr/>
            </a:pP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忠</a:t>
            </a: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存心居中，正直不偏。人要做到竭诚尽责就是忠的表现。</a:t>
            </a:r>
            <a:endPar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40000"/>
              </a:lnSpc>
              <a:spcBef>
                <a:spcPct val="0"/>
              </a:spcBef>
              <a:spcAft>
                <a:spcPct val="0"/>
              </a:spcAft>
              <a:buClr>
                <a:srgbClr val="C00000"/>
              </a:buClr>
              <a:buSzTx/>
              <a:buFont typeface="Wingdings" panose="05000000000000000000" pitchFamily="2" charset="2"/>
              <a:buChar char="n"/>
              <a:defRPr/>
            </a:pP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信</a:t>
            </a: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作为儒家的伦理范畴，意为诚实，讲信用，不虚伪</a:t>
            </a: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40000"/>
              </a:lnSpc>
              <a:spcBef>
                <a:spcPct val="0"/>
              </a:spcBef>
              <a:spcAft>
                <a:spcPct val="0"/>
              </a:spcAft>
              <a:buClr>
                <a:srgbClr val="C00000"/>
              </a:buClr>
              <a:buSzTx/>
              <a:buFont typeface="Wingdings" panose="05000000000000000000" pitchFamily="2" charset="2"/>
              <a:buChar char="n"/>
              <a:defRPr/>
            </a:pP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礼</a:t>
            </a: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在中国古代是社会的典章制度和道德规范。用以维持社会、政治秩序，巩固等级制度，是调整人与人之间各种社会关系和权利义务的规范和准则，对中华民族精神素质的修养起了重要作用。</a:t>
            </a:r>
            <a:endPar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40000"/>
              </a:lnSpc>
              <a:spcBef>
                <a:spcPct val="0"/>
              </a:spcBef>
              <a:spcAft>
                <a:spcPct val="0"/>
              </a:spcAft>
              <a:buClr>
                <a:srgbClr val="C00000"/>
              </a:buClr>
              <a:buSzTx/>
              <a:buFont typeface="Wingdings" panose="05000000000000000000" pitchFamily="2" charset="2"/>
              <a:buChar char="n"/>
              <a:defRPr/>
            </a:pP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义</a:t>
            </a: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中国古代一种含义极广的道德范畴。本指公正、合理而应当做的。</a:t>
            </a:r>
            <a:endPar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40000"/>
              </a:lnSpc>
              <a:spcBef>
                <a:spcPct val="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廉</a:t>
            </a: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品行有棱角而方正，清而不贪。</a:t>
            </a:r>
            <a:endPar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40000"/>
              </a:lnSpc>
              <a:spcBef>
                <a:spcPct val="0"/>
              </a:spcBef>
              <a:spcAft>
                <a:spcPct val="0"/>
              </a:spcAft>
              <a:buClr>
                <a:srgbClr val="C00000"/>
              </a:buClr>
              <a:buSzTx/>
              <a:buFont typeface="Wingdings" panose="05000000000000000000" pitchFamily="2" charset="2"/>
              <a:buChar char="n"/>
              <a:defRPr/>
            </a:pP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耻</a:t>
            </a:r>
            <a:r>
              <a:rPr kumimoji="0" lang="zh-CN" altLang="en-US" sz="18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本义作辱解，乃羞愧之称。羞愧乃心有所惭而生。凡人心生惭愧，不觉会面红耳赤，这是人性本善使然。知耻之心是人之天良。</a:t>
            </a:r>
            <a:endParaRPr kumimoji="0" lang="zh-CN" altLang="en-US" sz="1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p:txBody>
      </p:sp>
      <p:sp>
        <p:nvSpPr>
          <p:cNvPr id="30726" name="Rectangle 2"/>
          <p:cNvSpPr/>
          <p:nvPr/>
        </p:nvSpPr>
        <p:spPr>
          <a:xfrm>
            <a:off x="250825" y="188913"/>
            <a:ext cx="8424863" cy="1079500"/>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四、中华</a:t>
            </a:r>
            <a:r>
              <a:rPr lang="zh-CN" altLang="en-US" sz="4400" b="1" dirty="0">
                <a:solidFill>
                  <a:schemeClr val="bg1"/>
                </a:solidFill>
                <a:latin typeface="微软雅黑" panose="020B0503020204020204" pitchFamily="34" charset="-122"/>
                <a:ea typeface="微软雅黑" panose="020B0503020204020204" pitchFamily="34" charset="-122"/>
                <a:sym typeface="+mn-ea"/>
              </a:rPr>
              <a:t>传统文化核心价值观</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30722"/>
                                        </p:tgtEl>
                                        <p:attrNameLst>
                                          <p:attrName>style.visibility</p:attrName>
                                        </p:attrNameLst>
                                      </p:cBhvr>
                                      <p:to>
                                        <p:strVal val="visible"/>
                                      </p:to>
                                    </p:set>
                                    <p:anim calcmode="lin" valueType="num">
                                      <p:cBhvr>
                                        <p:cTn id="7" dur="500" fill="hold"/>
                                        <p:tgtEl>
                                          <p:spTgt spid="30722"/>
                                        </p:tgtEl>
                                        <p:attrNameLst>
                                          <p:attrName>ppt_w</p:attrName>
                                        </p:attrNameLst>
                                      </p:cBhvr>
                                      <p:tavLst>
                                        <p:tav tm="0">
                                          <p:val>
                                            <p:fltVal val="0"/>
                                          </p:val>
                                        </p:tav>
                                        <p:tav tm="100000">
                                          <p:val>
                                            <p:strVal val="#ppt_w"/>
                                          </p:val>
                                        </p:tav>
                                      </p:tavLst>
                                    </p:anim>
                                    <p:anim calcmode="lin" valueType="num">
                                      <p:cBhvr>
                                        <p:cTn id="8" dur="500" fill="hold"/>
                                        <p:tgtEl>
                                          <p:spTgt spid="30722"/>
                                        </p:tgtEl>
                                        <p:attrNameLst>
                                          <p:attrName>ppt_h</p:attrName>
                                        </p:attrNameLst>
                                      </p:cBhvr>
                                      <p:tavLst>
                                        <p:tav tm="0">
                                          <p:val>
                                            <p:fltVal val="0"/>
                                          </p:val>
                                        </p:tav>
                                        <p:tav tm="100000">
                                          <p:val>
                                            <p:strVal val="#ppt_h"/>
                                          </p:val>
                                        </p:tav>
                                      </p:tavLst>
                                    </p:anim>
                                    <p:animEffect transition="in" filter="fade">
                                      <p:cBhvr>
                                        <p:cTn id="9" dur="500"/>
                                        <p:tgtEl>
                                          <p:spTgt spid="30722"/>
                                        </p:tgtEl>
                                      </p:cBhvr>
                                    </p:animEffect>
                                  </p:childTnLst>
                                </p:cTn>
                              </p:par>
                            </p:childTnLst>
                          </p:cTn>
                        </p:par>
                        <p:par>
                          <p:cTn id="10" fill="hold">
                            <p:stCondLst>
                              <p:cond delay="5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30723">
                                            <p:txEl>
                                              <p:pRg st="0" end="0"/>
                                            </p:txEl>
                                          </p:spTgt>
                                        </p:tgtEl>
                                        <p:attrNameLst>
                                          <p:attrName>style.visibility</p:attrName>
                                        </p:attrNameLst>
                                      </p:cBhvr>
                                      <p:to>
                                        <p:strVal val="visible"/>
                                      </p:to>
                                    </p:set>
                                    <p:animEffect transition="in" filter="fade">
                                      <p:cBhvr>
                                        <p:cTn id="13" dur="1000">
                                          <p:stCondLst>
                                            <p:cond delay="0"/>
                                          </p:stCondLst>
                                        </p:cTn>
                                        <p:tgtEl>
                                          <p:spTgt spid="30723">
                                            <p:txEl>
                                              <p:pRg st="0" end="0"/>
                                            </p:txEl>
                                          </p:spTgt>
                                        </p:tgtEl>
                                      </p:cBhvr>
                                    </p:animEffect>
                                  </p:childTnLst>
                                </p:cTn>
                              </p:par>
                            </p:childTnLst>
                          </p:cTn>
                        </p:par>
                        <p:par>
                          <p:cTn id="14" fill="hold">
                            <p:stCondLst>
                              <p:cond delay="1500"/>
                            </p:stCondLst>
                            <p:childTnLst>
                              <p:par>
                                <p:cTn id="15" presetID="2" presetClass="entr" presetSubtype="2" fill="hold" grpId="0" nodeType="afterEffect">
                                  <p:stCondLst>
                                    <p:cond delay="0"/>
                                  </p:stCondLst>
                                  <p:childTnLst>
                                    <p:set>
                                      <p:cBhvr>
                                        <p:cTn id="16" dur="1" fill="hold">
                                          <p:stCondLst>
                                            <p:cond delay="0"/>
                                          </p:stCondLst>
                                        </p:cTn>
                                        <p:tgtEl>
                                          <p:spTgt spid="6">
                                            <p:bg/>
                                          </p:spTgt>
                                        </p:tgtEl>
                                        <p:attrNameLst>
                                          <p:attrName>style.visibility</p:attrName>
                                        </p:attrNameLst>
                                      </p:cBhvr>
                                      <p:to>
                                        <p:strVal val="visible"/>
                                      </p:to>
                                    </p:set>
                                    <p:anim calcmode="lin" valueType="num">
                                      <p:cBhvr additive="base">
                                        <p:cTn id="17" dur="500" fill="hold"/>
                                        <p:tgtEl>
                                          <p:spTgt spid="6">
                                            <p:bg/>
                                          </p:spTgt>
                                        </p:tgtEl>
                                        <p:attrNameLst>
                                          <p:attrName>ppt_x</p:attrName>
                                        </p:attrNameLst>
                                      </p:cBhvr>
                                      <p:tavLst>
                                        <p:tav tm="0">
                                          <p:val>
                                            <p:strVal val="1+#ppt_w/2"/>
                                          </p:val>
                                        </p:tav>
                                        <p:tav tm="100000">
                                          <p:val>
                                            <p:strVal val="#ppt_x"/>
                                          </p:val>
                                        </p:tav>
                                      </p:tavLst>
                                    </p:anim>
                                    <p:anim calcmode="lin" valueType="num">
                                      <p:cBhvr additive="base">
                                        <p:cTn id="18" dur="500" fill="hold"/>
                                        <p:tgtEl>
                                          <p:spTgt spid="6">
                                            <p:bg/>
                                          </p:spTgt>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3" presetClass="entr" presetSubtype="1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blinds(horizontal)">
                                      <p:cBhvr>
                                        <p:cTn id="22" dur="500"/>
                                        <p:tgtEl>
                                          <p:spTgt spid="6">
                                            <p:txEl>
                                              <p:pRg st="0" end="0"/>
                                            </p:txEl>
                                          </p:spTgt>
                                        </p:tgtEl>
                                      </p:cBhvr>
                                    </p:animEffect>
                                  </p:childTnLst>
                                </p:cTn>
                              </p:par>
                            </p:childTnLst>
                          </p:cTn>
                        </p:par>
                        <p:par>
                          <p:cTn id="23" fill="hold">
                            <p:stCondLst>
                              <p:cond delay="2500"/>
                            </p:stCondLst>
                            <p:childTnLst>
                              <p:par>
                                <p:cTn id="24" presetID="3" presetClass="entr" presetSubtype="10" fill="hold" grpId="0" nodeType="after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blinds(horizontal)">
                                      <p:cBhvr>
                                        <p:cTn id="26" dur="500"/>
                                        <p:tgtEl>
                                          <p:spTgt spid="6">
                                            <p:txEl>
                                              <p:pRg st="1" end="1"/>
                                            </p:txEl>
                                          </p:spTgt>
                                        </p:tgtEl>
                                      </p:cBhvr>
                                    </p:animEffect>
                                  </p:childTnLst>
                                </p:cTn>
                              </p:par>
                            </p:childTnLst>
                          </p:cTn>
                        </p:par>
                        <p:par>
                          <p:cTn id="27" fill="hold">
                            <p:stCondLst>
                              <p:cond delay="3000"/>
                            </p:stCondLst>
                            <p:childTnLst>
                              <p:par>
                                <p:cTn id="28" presetID="3" presetClass="entr" presetSubtype="10" fill="hold" grpId="0" nodeType="after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blinds(horizontal)">
                                      <p:cBhvr>
                                        <p:cTn id="30" dur="500"/>
                                        <p:tgtEl>
                                          <p:spTgt spid="6">
                                            <p:txEl>
                                              <p:pRg st="2" end="2"/>
                                            </p:txEl>
                                          </p:spTgt>
                                        </p:tgtEl>
                                      </p:cBhvr>
                                    </p:animEffect>
                                  </p:childTnLst>
                                </p:cTn>
                              </p:par>
                            </p:childTnLst>
                          </p:cTn>
                        </p:par>
                        <p:par>
                          <p:cTn id="31" fill="hold">
                            <p:stCondLst>
                              <p:cond delay="3500"/>
                            </p:stCondLst>
                            <p:childTnLst>
                              <p:par>
                                <p:cTn id="32" presetID="3" presetClass="entr" presetSubtype="10" fill="hold" grpId="0" nodeType="after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blinds(horizontal)">
                                      <p:cBhvr>
                                        <p:cTn id="34" dur="500"/>
                                        <p:tgtEl>
                                          <p:spTgt spid="6">
                                            <p:txEl>
                                              <p:pRg st="3" end="3"/>
                                            </p:txEl>
                                          </p:spTgt>
                                        </p:tgtEl>
                                      </p:cBhvr>
                                    </p:animEffect>
                                  </p:childTnLst>
                                </p:cTn>
                              </p:par>
                            </p:childTnLst>
                          </p:cTn>
                        </p:par>
                        <p:par>
                          <p:cTn id="35" fill="hold">
                            <p:stCondLst>
                              <p:cond delay="4000"/>
                            </p:stCondLst>
                            <p:childTnLst>
                              <p:par>
                                <p:cTn id="36" presetID="3" presetClass="entr" presetSubtype="10" fill="hold" grpId="0" nodeType="afterEffect">
                                  <p:stCondLst>
                                    <p:cond delay="0"/>
                                  </p:stCondLst>
                                  <p:childTnLst>
                                    <p:set>
                                      <p:cBhvr>
                                        <p:cTn id="37" dur="1" fill="hold">
                                          <p:stCondLst>
                                            <p:cond delay="0"/>
                                          </p:stCondLst>
                                        </p:cTn>
                                        <p:tgtEl>
                                          <p:spTgt spid="6">
                                            <p:txEl>
                                              <p:pRg st="4" end="4"/>
                                            </p:txEl>
                                          </p:spTgt>
                                        </p:tgtEl>
                                        <p:attrNameLst>
                                          <p:attrName>style.visibility</p:attrName>
                                        </p:attrNameLst>
                                      </p:cBhvr>
                                      <p:to>
                                        <p:strVal val="visible"/>
                                      </p:to>
                                    </p:set>
                                    <p:animEffect transition="in" filter="blinds(horizontal)">
                                      <p:cBhvr>
                                        <p:cTn id="38" dur="500"/>
                                        <p:tgtEl>
                                          <p:spTgt spid="6">
                                            <p:txEl>
                                              <p:pRg st="4" end="4"/>
                                            </p:txEl>
                                          </p:spTgt>
                                        </p:tgtEl>
                                      </p:cBhvr>
                                    </p:animEffect>
                                  </p:childTnLst>
                                </p:cTn>
                              </p:par>
                            </p:childTnLst>
                          </p:cTn>
                        </p:par>
                        <p:par>
                          <p:cTn id="39" fill="hold">
                            <p:stCondLst>
                              <p:cond delay="4500"/>
                            </p:stCondLst>
                            <p:childTnLst>
                              <p:par>
                                <p:cTn id="40" presetID="3" presetClass="entr" presetSubtype="10" fill="hold" grpId="0" nodeType="after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blinds(horizontal)">
                                      <p:cBhvr>
                                        <p:cTn id="42" dur="500"/>
                                        <p:tgtEl>
                                          <p:spTgt spid="6">
                                            <p:txEl>
                                              <p:pRg st="5" end="5"/>
                                            </p:txEl>
                                          </p:spTgt>
                                        </p:tgtEl>
                                      </p:cBhvr>
                                    </p:animEffect>
                                  </p:childTnLst>
                                </p:cTn>
                              </p:par>
                            </p:childTnLst>
                          </p:cTn>
                        </p:par>
                        <p:par>
                          <p:cTn id="43" fill="hold">
                            <p:stCondLst>
                              <p:cond delay="5000"/>
                            </p:stCondLst>
                            <p:childTnLst>
                              <p:par>
                                <p:cTn id="44" presetID="3" presetClass="entr" presetSubtype="10" fill="hold" grpId="0" nodeType="afterEffect">
                                  <p:stCondLst>
                                    <p:cond delay="0"/>
                                  </p:stCondLst>
                                  <p:childTnLst>
                                    <p:set>
                                      <p:cBhvr>
                                        <p:cTn id="45" dur="1" fill="hold">
                                          <p:stCondLst>
                                            <p:cond delay="0"/>
                                          </p:stCondLst>
                                        </p:cTn>
                                        <p:tgtEl>
                                          <p:spTgt spid="6">
                                            <p:txEl>
                                              <p:pRg st="6" end="6"/>
                                            </p:txEl>
                                          </p:spTgt>
                                        </p:tgtEl>
                                        <p:attrNameLst>
                                          <p:attrName>style.visibility</p:attrName>
                                        </p:attrNameLst>
                                      </p:cBhvr>
                                      <p:to>
                                        <p:strVal val="visible"/>
                                      </p:to>
                                    </p:set>
                                    <p:animEffect transition="in" filter="blinds(horizontal)">
                                      <p:cBhvr>
                                        <p:cTn id="46" dur="500"/>
                                        <p:tgtEl>
                                          <p:spTgt spid="6">
                                            <p:txEl>
                                              <p:pRg st="6" end="6"/>
                                            </p:txEl>
                                          </p:spTgt>
                                        </p:tgtEl>
                                      </p:cBhvr>
                                    </p:animEffect>
                                  </p:childTnLst>
                                </p:cTn>
                              </p:par>
                            </p:childTnLst>
                          </p:cTn>
                        </p:par>
                        <p:par>
                          <p:cTn id="47" fill="hold">
                            <p:stCondLst>
                              <p:cond delay="5500"/>
                            </p:stCondLst>
                            <p:childTnLst>
                              <p:par>
                                <p:cTn id="48" presetID="3" presetClass="entr" presetSubtype="10" fill="hold" grpId="0" nodeType="afterEffect">
                                  <p:stCondLst>
                                    <p:cond delay="0"/>
                                  </p:stCondLst>
                                  <p:childTnLst>
                                    <p:set>
                                      <p:cBhvr>
                                        <p:cTn id="49" dur="1" fill="hold">
                                          <p:stCondLst>
                                            <p:cond delay="0"/>
                                          </p:stCondLst>
                                        </p:cTn>
                                        <p:tgtEl>
                                          <p:spTgt spid="6">
                                            <p:txEl>
                                              <p:pRg st="7" end="7"/>
                                            </p:txEl>
                                          </p:spTgt>
                                        </p:tgtEl>
                                        <p:attrNameLst>
                                          <p:attrName>style.visibility</p:attrName>
                                        </p:attrNameLst>
                                      </p:cBhvr>
                                      <p:to>
                                        <p:strVal val="visible"/>
                                      </p:to>
                                    </p:set>
                                    <p:animEffect transition="in" filter="blinds(horizontal)">
                                      <p:cBhvr>
                                        <p:cTn id="50" dur="500"/>
                                        <p:tgtEl>
                                          <p:spTgt spid="6">
                                            <p:txEl>
                                              <p:pRg st="7" end="7"/>
                                            </p:txEl>
                                          </p:spTgt>
                                        </p:tgtEl>
                                      </p:cBhvr>
                                    </p:animEffect>
                                  </p:childTnLst>
                                </p:cTn>
                              </p:par>
                            </p:childTnLst>
                          </p:cTn>
                        </p:par>
                        <p:par>
                          <p:cTn id="51" fill="hold">
                            <p:stCondLst>
                              <p:cond delay="6000"/>
                            </p:stCondLst>
                            <p:childTnLst>
                              <p:par>
                                <p:cTn id="52" presetID="3" presetClass="entr" presetSubtype="10" fill="hold" grpId="0" nodeType="afterEffect">
                                  <p:stCondLst>
                                    <p:cond delay="0"/>
                                  </p:stCondLst>
                                  <p:childTnLst>
                                    <p:set>
                                      <p:cBhvr>
                                        <p:cTn id="53" dur="1" fill="hold">
                                          <p:stCondLst>
                                            <p:cond delay="0"/>
                                          </p:stCondLst>
                                        </p:cTn>
                                        <p:tgtEl>
                                          <p:spTgt spid="6">
                                            <p:txEl>
                                              <p:pRg st="8" end="8"/>
                                            </p:txEl>
                                          </p:spTgt>
                                        </p:tgtEl>
                                        <p:attrNameLst>
                                          <p:attrName>style.visibility</p:attrName>
                                        </p:attrNameLst>
                                      </p:cBhvr>
                                      <p:to>
                                        <p:strVal val="visible"/>
                                      </p:to>
                                    </p:set>
                                    <p:animEffect transition="in" filter="blinds(horizontal)">
                                      <p:cBhvr>
                                        <p:cTn id="5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3" grpId="0" uiExpand="1" build="p"/>
      <p:bldP spid="6" grpId="0" animBg="1" uiExpand="1" build="allAtOnce"/>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p:cNvSpPr>
            <a:spLocks noChangeArrowheads="1"/>
          </p:cNvSpPr>
          <p:nvPr/>
        </p:nvSpPr>
        <p:spPr bwMode="auto">
          <a:xfrm>
            <a:off x="395288" y="1412875"/>
            <a:ext cx="8280400" cy="4968875"/>
          </a:xfrm>
          <a:prstGeom prst="rect">
            <a:avLst/>
          </a:prstGeom>
          <a:solidFill>
            <a:srgbClr val="00FFFF"/>
          </a:solidFill>
          <a:ln w="22225" algn="ctr">
            <a:solidFill>
              <a:srgbClr val="FFCC00"/>
            </a:solidFill>
            <a:miter lim="800000"/>
          </a:ln>
        </p:spPr>
        <p:txBody>
          <a:bodyPr lIns="54000" rIns="54000" anchor="ctr"/>
          <a:lstStyle/>
          <a:p>
            <a:pPr marL="285750" marR="0" lvl="0" indent="-28575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p"/>
              <a:defRPr/>
            </a:pPr>
            <a:r>
              <a:rPr kumimoji="0"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作为文化的核心价值要解决社会群体生存的三大问题</a:t>
            </a:r>
            <a:r>
              <a:rPr kumimoji="0" lang="en-US" altLang="zh-CN"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如何对付危难？</a:t>
            </a:r>
            <a:endPar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如何维持稳定？</a:t>
            </a:r>
            <a:endPar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如何应对新的人生问题？</a:t>
            </a:r>
            <a:endPar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p"/>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中国传统文化对以上三个问题的基本解</a:t>
            </a:r>
            <a:r>
              <a:rPr kumimoji="0" lang="zh-CN" altLang="en-US"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答：</a:t>
            </a:r>
            <a:endParaRPr kumimoji="0" lang="zh-CN" altLang="en-US"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强调忍耐，通过日常大量活动培养耐心；</a:t>
            </a:r>
            <a:endPar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强调家庭稳定和知足，满足家庭自给自足即可；</a:t>
            </a:r>
            <a:endPar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 强调依靠自然的创新活动。</a:t>
            </a:r>
            <a:endParaRPr kumimoji="0" lang="zh-CN" altLang="en-US" sz="2400" b="1" i="0" u="none" strike="noStrike" kern="120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p"/>
              <a:defRPr/>
            </a:pP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中国传统文化价值理念与西方现代价值的主要差异在于对待军事的态度。我国农耕时代不重视军事技术，而西方把军事技术</a:t>
            </a:r>
            <a:r>
              <a:rPr kumimoji="0" lang="en-US" altLang="zh-CN"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w</a:t>
            </a:r>
            <a:r>
              <a:rPr kumimoji="0" lang="zh-CN" altLang="en-US"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看作是现代价值的核心。</a:t>
            </a:r>
            <a:endParaRPr kumimoji="0" lang="zh-CN" altLang="en-US" sz="24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p:txBody>
      </p:sp>
      <p:sp>
        <p:nvSpPr>
          <p:cNvPr id="32772" name="Rectangle 2"/>
          <p:cNvSpPr/>
          <p:nvPr/>
        </p:nvSpPr>
        <p:spPr>
          <a:xfrm>
            <a:off x="250825" y="188913"/>
            <a:ext cx="8424863" cy="1079500"/>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四、中华</a:t>
            </a:r>
            <a:r>
              <a:rPr lang="zh-CN" altLang="en-US" sz="4400" b="1" dirty="0">
                <a:solidFill>
                  <a:schemeClr val="bg1"/>
                </a:solidFill>
                <a:latin typeface="微软雅黑" panose="020B0503020204020204" pitchFamily="34" charset="-122"/>
                <a:ea typeface="微软雅黑" panose="020B0503020204020204" pitchFamily="34" charset="-122"/>
                <a:sym typeface="+mn-ea"/>
              </a:rPr>
              <a:t>传统文化核心价值观</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5523">
                                            <p:bg/>
                                          </p:spTgt>
                                        </p:tgtEl>
                                        <p:attrNameLst>
                                          <p:attrName>style.visibility</p:attrName>
                                        </p:attrNameLst>
                                      </p:cBhvr>
                                      <p:to>
                                        <p:strVal val="visible"/>
                                      </p:to>
                                    </p:set>
                                    <p:anim calcmode="lin" valueType="num">
                                      <p:cBhvr additive="base">
                                        <p:cTn id="7" dur="500" fill="hold"/>
                                        <p:tgtEl>
                                          <p:spTgt spid="235523">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235523">
                                            <p:bg/>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35523">
                                            <p:txEl>
                                              <p:pRg st="0" end="0"/>
                                            </p:txEl>
                                          </p:spTgt>
                                        </p:tgtEl>
                                        <p:attrNameLst>
                                          <p:attrName>style.visibility</p:attrName>
                                        </p:attrNameLst>
                                      </p:cBhvr>
                                      <p:to>
                                        <p:strVal val="visible"/>
                                      </p:to>
                                    </p:set>
                                    <p:animEffect transition="in" filter="blinds(horizontal)">
                                      <p:cBhvr>
                                        <p:cTn id="12" dur="500"/>
                                        <p:tgtEl>
                                          <p:spTgt spid="2355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5523">
                                            <p:txEl>
                                              <p:pRg st="1" end="1"/>
                                            </p:txEl>
                                          </p:spTgt>
                                        </p:tgtEl>
                                        <p:attrNameLst>
                                          <p:attrName>style.visibility</p:attrName>
                                        </p:attrNameLst>
                                      </p:cBhvr>
                                      <p:to>
                                        <p:strVal val="visible"/>
                                      </p:to>
                                    </p:set>
                                    <p:animEffect transition="in" filter="blinds(horizontal)">
                                      <p:cBhvr>
                                        <p:cTn id="17" dur="500"/>
                                        <p:tgtEl>
                                          <p:spTgt spid="235523">
                                            <p:txEl>
                                              <p:pRg st="1" end="1"/>
                                            </p:txEl>
                                          </p:spTgt>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235523">
                                            <p:txEl>
                                              <p:pRg st="2" end="2"/>
                                            </p:txEl>
                                          </p:spTgt>
                                        </p:tgtEl>
                                        <p:attrNameLst>
                                          <p:attrName>style.visibility</p:attrName>
                                        </p:attrNameLst>
                                      </p:cBhvr>
                                      <p:to>
                                        <p:strVal val="visible"/>
                                      </p:to>
                                    </p:set>
                                    <p:animEffect transition="in" filter="blinds(horizontal)">
                                      <p:cBhvr>
                                        <p:cTn id="21" dur="500"/>
                                        <p:tgtEl>
                                          <p:spTgt spid="235523">
                                            <p:txEl>
                                              <p:pRg st="2" end="2"/>
                                            </p:txEl>
                                          </p:spTgt>
                                        </p:tgtEl>
                                      </p:cBhvr>
                                    </p:animEffect>
                                  </p:childTnLst>
                                </p:cTn>
                              </p:par>
                            </p:childTnLst>
                          </p:cTn>
                        </p:par>
                        <p:par>
                          <p:cTn id="22" fill="hold">
                            <p:stCondLst>
                              <p:cond delay="1000"/>
                            </p:stCondLst>
                            <p:childTnLst>
                              <p:par>
                                <p:cTn id="23" presetID="3" presetClass="entr" presetSubtype="10" fill="hold" grpId="0" nodeType="afterEffect">
                                  <p:stCondLst>
                                    <p:cond delay="0"/>
                                  </p:stCondLst>
                                  <p:childTnLst>
                                    <p:set>
                                      <p:cBhvr>
                                        <p:cTn id="24" dur="1" fill="hold">
                                          <p:stCondLst>
                                            <p:cond delay="0"/>
                                          </p:stCondLst>
                                        </p:cTn>
                                        <p:tgtEl>
                                          <p:spTgt spid="235523">
                                            <p:txEl>
                                              <p:pRg st="3" end="3"/>
                                            </p:txEl>
                                          </p:spTgt>
                                        </p:tgtEl>
                                        <p:attrNameLst>
                                          <p:attrName>style.visibility</p:attrName>
                                        </p:attrNameLst>
                                      </p:cBhvr>
                                      <p:to>
                                        <p:strVal val="visible"/>
                                      </p:to>
                                    </p:set>
                                    <p:animEffect transition="in" filter="blinds(horizontal)">
                                      <p:cBhvr>
                                        <p:cTn id="25" dur="500"/>
                                        <p:tgtEl>
                                          <p:spTgt spid="23552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35523">
                                            <p:txEl>
                                              <p:pRg st="4" end="4"/>
                                            </p:txEl>
                                          </p:spTgt>
                                        </p:tgtEl>
                                        <p:attrNameLst>
                                          <p:attrName>style.visibility</p:attrName>
                                        </p:attrNameLst>
                                      </p:cBhvr>
                                      <p:to>
                                        <p:strVal val="visible"/>
                                      </p:to>
                                    </p:set>
                                    <p:animEffect transition="in" filter="blinds(horizontal)">
                                      <p:cBhvr>
                                        <p:cTn id="30" dur="500"/>
                                        <p:tgtEl>
                                          <p:spTgt spid="235523">
                                            <p:txEl>
                                              <p:pRg st="4" end="4"/>
                                            </p:txEl>
                                          </p:spTgt>
                                        </p:tgtEl>
                                      </p:cBhvr>
                                    </p:animEffect>
                                  </p:childTnLst>
                                </p:cTn>
                              </p:par>
                            </p:childTnLst>
                          </p:cTn>
                        </p:par>
                        <p:par>
                          <p:cTn id="31" fill="hold">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35523">
                                            <p:txEl>
                                              <p:pRg st="5" end="5"/>
                                            </p:txEl>
                                          </p:spTgt>
                                        </p:tgtEl>
                                        <p:attrNameLst>
                                          <p:attrName>style.visibility</p:attrName>
                                        </p:attrNameLst>
                                      </p:cBhvr>
                                      <p:to>
                                        <p:strVal val="visible"/>
                                      </p:to>
                                    </p:set>
                                    <p:animEffect transition="in" filter="blinds(horizontal)">
                                      <p:cBhvr>
                                        <p:cTn id="34" dur="500"/>
                                        <p:tgtEl>
                                          <p:spTgt spid="235523">
                                            <p:txEl>
                                              <p:pRg st="5" end="5"/>
                                            </p:txEl>
                                          </p:spTgt>
                                        </p:tgtEl>
                                      </p:cBhvr>
                                    </p:animEffect>
                                  </p:childTnLst>
                                </p:cTn>
                              </p:par>
                            </p:childTnLst>
                          </p:cTn>
                        </p:par>
                        <p:par>
                          <p:cTn id="35" fill="hold">
                            <p:stCondLst>
                              <p:cond delay="1000"/>
                            </p:stCondLst>
                            <p:childTnLst>
                              <p:par>
                                <p:cTn id="36" presetID="3" presetClass="entr" presetSubtype="10" fill="hold" grpId="0" nodeType="afterEffect">
                                  <p:stCondLst>
                                    <p:cond delay="0"/>
                                  </p:stCondLst>
                                  <p:childTnLst>
                                    <p:set>
                                      <p:cBhvr>
                                        <p:cTn id="37" dur="1" fill="hold">
                                          <p:stCondLst>
                                            <p:cond delay="0"/>
                                          </p:stCondLst>
                                        </p:cTn>
                                        <p:tgtEl>
                                          <p:spTgt spid="235523">
                                            <p:txEl>
                                              <p:pRg st="6" end="6"/>
                                            </p:txEl>
                                          </p:spTgt>
                                        </p:tgtEl>
                                        <p:attrNameLst>
                                          <p:attrName>style.visibility</p:attrName>
                                        </p:attrNameLst>
                                      </p:cBhvr>
                                      <p:to>
                                        <p:strVal val="visible"/>
                                      </p:to>
                                    </p:set>
                                    <p:animEffect transition="in" filter="blinds(horizontal)">
                                      <p:cBhvr>
                                        <p:cTn id="38" dur="500"/>
                                        <p:tgtEl>
                                          <p:spTgt spid="235523">
                                            <p:txEl>
                                              <p:pRg st="6" end="6"/>
                                            </p:txEl>
                                          </p:spTgt>
                                        </p:tgtEl>
                                      </p:cBhvr>
                                    </p:animEffect>
                                  </p:childTnLst>
                                </p:cTn>
                              </p:par>
                            </p:childTnLst>
                          </p:cTn>
                        </p:par>
                        <p:par>
                          <p:cTn id="39" fill="hold">
                            <p:stCondLst>
                              <p:cond delay="1500"/>
                            </p:stCondLst>
                            <p:childTnLst>
                              <p:par>
                                <p:cTn id="40" presetID="3" presetClass="entr" presetSubtype="10" fill="hold" grpId="0" nodeType="afterEffect">
                                  <p:stCondLst>
                                    <p:cond delay="0"/>
                                  </p:stCondLst>
                                  <p:childTnLst>
                                    <p:set>
                                      <p:cBhvr>
                                        <p:cTn id="41" dur="1" fill="hold">
                                          <p:stCondLst>
                                            <p:cond delay="0"/>
                                          </p:stCondLst>
                                        </p:cTn>
                                        <p:tgtEl>
                                          <p:spTgt spid="235523">
                                            <p:txEl>
                                              <p:pRg st="7" end="7"/>
                                            </p:txEl>
                                          </p:spTgt>
                                        </p:tgtEl>
                                        <p:attrNameLst>
                                          <p:attrName>style.visibility</p:attrName>
                                        </p:attrNameLst>
                                      </p:cBhvr>
                                      <p:to>
                                        <p:strVal val="visible"/>
                                      </p:to>
                                    </p:set>
                                    <p:animEffect transition="in" filter="blinds(horizontal)">
                                      <p:cBhvr>
                                        <p:cTn id="42" dur="500"/>
                                        <p:tgtEl>
                                          <p:spTgt spid="23552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5523">
                                            <p:txEl>
                                              <p:pRg st="8" end="8"/>
                                            </p:txEl>
                                          </p:spTgt>
                                        </p:tgtEl>
                                        <p:attrNameLst>
                                          <p:attrName>style.visibility</p:attrName>
                                        </p:attrNameLst>
                                      </p:cBhvr>
                                      <p:to>
                                        <p:strVal val="visible"/>
                                      </p:to>
                                    </p:set>
                                    <p:animEffect transition="in" filter="blinds(horizontal)">
                                      <p:cBhvr>
                                        <p:cTn id="47" dur="500"/>
                                        <p:tgtEl>
                                          <p:spTgt spid="2355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animBg="1" build="allAtOnce"/>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45058" name="Rectangle 2" descr="白色大理石"/>
          <p:cNvSpPr>
            <a:spLocks noGrp="1" noChangeArrowheads="1"/>
          </p:cNvSpPr>
          <p:nvPr>
            <p:ph type="title"/>
          </p:nvPr>
        </p:nvSpPr>
        <p:spPr>
          <a:xfrm>
            <a:off x="395288" y="260350"/>
            <a:ext cx="8229600" cy="1152525"/>
          </a:xfrm>
          <a:blipFill dpi="0" rotWithShape="1">
            <a:blip r:embed="rId1" cstate="print"/>
            <a:srcRect/>
            <a:tile tx="0" ty="0" sx="100000" sy="100000" flip="none" algn="tl"/>
          </a:blipFill>
          <a:ln w="38100" cmpd="dbl">
            <a:solidFill>
              <a:srgbClr val="800000"/>
            </a:solidFill>
          </a:ln>
        </p:spPr>
        <p:txBody>
          <a:bodyPr vert="horz" wrap="square" lIns="91440" tIns="45720" rIns="91440" bIns="45720" numCol="1" anchor="t" anchorCtr="0" compatLnSpc="1"/>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4200" b="1" i="0" u="none" strike="noStrike" kern="0" cap="none" spc="0" normalizeH="0" baseline="0" noProof="0" dirty="0" smtClean="0">
                <a:ln>
                  <a:noFill/>
                </a:ln>
                <a:solidFill>
                  <a:srgbClr val="0F0066"/>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五、儒家</a:t>
            </a:r>
            <a:r>
              <a:rPr lang="zh-CN" altLang="en-US" b="1" noProof="0" dirty="0" smtClean="0">
                <a:ln>
                  <a:noFill/>
                </a:ln>
                <a:solidFill>
                  <a:srgbClr val="0F0066"/>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sym typeface="+mn-ea"/>
              </a:rPr>
              <a:t>文化</a:t>
            </a:r>
            <a:r>
              <a:rPr kumimoji="0" lang="zh-CN" altLang="en-US" sz="4200" b="1" i="0" u="none" strike="noStrike" kern="0" cap="none" spc="0" normalizeH="0" baseline="0" noProof="0" dirty="0" smtClean="0">
                <a:ln>
                  <a:noFill/>
                </a:ln>
                <a:solidFill>
                  <a:srgbClr val="0F0066"/>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教育的几个核心问题</a:t>
            </a:r>
            <a:endParaRPr kumimoji="0" lang="zh-CN" altLang="en-US" sz="4200" b="0"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j-cs"/>
            </a:endParaRPr>
          </a:p>
        </p:txBody>
      </p:sp>
      <p:sp>
        <p:nvSpPr>
          <p:cNvPr id="45059" name="Rectangle 3" descr="新闻纸"/>
          <p:cNvSpPr>
            <a:spLocks noGrp="1" noChangeArrowheads="1"/>
          </p:cNvSpPr>
          <p:nvPr>
            <p:ph idx="1"/>
          </p:nvPr>
        </p:nvSpPr>
        <p:spPr>
          <a:xfrm>
            <a:off x="468313" y="1508125"/>
            <a:ext cx="8218488" cy="4800600"/>
          </a:xfrm>
          <a:blipFill dpi="0" rotWithShape="1">
            <a:blip r:embed="rId2" cstate="print"/>
            <a:srcRect/>
            <a:tile tx="0" ty="0" sx="100000" sy="100000" flip="none" algn="tl"/>
          </a:blip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4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诚实善良</a:t>
            </a: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是人类社会稳定生存的基础。</a:t>
            </a:r>
            <a:endPar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4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家庭稳定</a:t>
            </a: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是社会稳定的核心。</a:t>
            </a:r>
            <a:endPar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4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怎样使社会接受这种</a:t>
            </a:r>
            <a:r>
              <a:rPr kumimoji="0" lang="zh-CN" altLang="en-US" sz="30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文化教育</a:t>
            </a: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mn-lt"/>
                <a:ea typeface="新宋体" panose="02010609030101010101" charset="-122"/>
                <a:cs typeface="+mn-cs"/>
              </a:rPr>
              <a:t>？</a:t>
            </a: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（让</a:t>
            </a: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人人感到需要）</a:t>
            </a:r>
            <a:endPar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4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怎样使这种教育</a:t>
            </a:r>
            <a:r>
              <a:rPr kumimoji="0" lang="zh-CN" altLang="en-US" sz="30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有效</a:t>
            </a: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mn-lt"/>
                <a:ea typeface="新宋体" panose="02010609030101010101" charset="-122"/>
                <a:cs typeface="+mn-cs"/>
              </a:rPr>
              <a:t>？</a:t>
            </a: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（重视</a:t>
            </a:r>
            <a:r>
              <a:rPr kumimoji="0" lang="zh-CN" altLang="en-US" sz="3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教什么，谁来教，如何教？</a:t>
            </a: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a:t>
            </a:r>
            <a:endPar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4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如何</a:t>
            </a:r>
            <a:r>
              <a:rPr kumimoji="0" lang="zh-CN" altLang="en-US" sz="30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持续</a:t>
            </a:r>
            <a:r>
              <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这种教育？（重视家庭教育，代代传续）</a:t>
            </a:r>
            <a:endParaRPr kumimoji="0" lang="zh-CN" altLang="en-US" sz="30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600" b="1" i="1" u="none" strike="noStrike" kern="0" cap="none" spc="0" normalizeH="0" baseline="0" noProof="0" dirty="0" smtClean="0">
                <a:ln>
                  <a:noFill/>
                </a:ln>
                <a:solidFill>
                  <a:schemeClr val="accent1"/>
                </a:solidFill>
                <a:effectLst/>
                <a:uLnTx/>
                <a:uFillTx/>
                <a:latin typeface="+mn-lt"/>
                <a:ea typeface="黑体" panose="02010609060101010101" pitchFamily="2" charset="-122"/>
                <a:cs typeface="+mn-cs"/>
              </a:rPr>
              <a:t>  </a:t>
            </a:r>
            <a:endParaRPr kumimoji="0" lang="zh-CN" altLang="en-US" sz="2800" b="1" i="1"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058">
                                            <p:txEl>
                                              <p:charRg st="4294967295" end="4294967295"/>
                                            </p:txEl>
                                          </p:spTgt>
                                        </p:tgtEl>
                                        <p:attrNameLst>
                                          <p:attrName>style.visibility</p:attrName>
                                        </p:attrNameLst>
                                      </p:cBhvr>
                                      <p:to>
                                        <p:strVal val="visible"/>
                                      </p:to>
                                    </p:set>
                                    <p:anim calcmode="lin" valueType="num">
                                      <p:cBhvr>
                                        <p:cTn id="7" dur="500" fill="hold"/>
                                        <p:tgtEl>
                                          <p:spTgt spid="45058">
                                            <p:txEl>
                                              <p:charRg st="4294967295" end="4294967295"/>
                                            </p:txEl>
                                          </p:spTgt>
                                        </p:tgtEl>
                                        <p:attrNameLst>
                                          <p:attrName>ppt_w</p:attrName>
                                        </p:attrNameLst>
                                      </p:cBhvr>
                                      <p:tavLst>
                                        <p:tav tm="0">
                                          <p:val>
                                            <p:fltVal val="0"/>
                                          </p:val>
                                        </p:tav>
                                        <p:tav tm="100000">
                                          <p:val>
                                            <p:strVal val="#ppt_w"/>
                                          </p:val>
                                        </p:tav>
                                      </p:tavLst>
                                    </p:anim>
                                    <p:anim calcmode="lin" valueType="num">
                                      <p:cBhvr>
                                        <p:cTn id="8" dur="500" fill="hold"/>
                                        <p:tgtEl>
                                          <p:spTgt spid="45058">
                                            <p:txEl>
                                              <p:charRg st="4294967295" end="4294967295"/>
                                            </p:txEl>
                                          </p:spTgt>
                                        </p:tgtEl>
                                        <p:attrNameLst>
                                          <p:attrName>ppt_h</p:attrName>
                                        </p:attrNameLst>
                                      </p:cBhvr>
                                      <p:tavLst>
                                        <p:tav tm="0">
                                          <p:val>
                                            <p:fltVal val="0"/>
                                          </p:val>
                                        </p:tav>
                                        <p:tav tm="100000">
                                          <p:val>
                                            <p:strVal val="#ppt_h"/>
                                          </p:val>
                                        </p:tav>
                                      </p:tavLst>
                                    </p:anim>
                                    <p:animEffect transition="in" filter="fade">
                                      <p:cBhvr>
                                        <p:cTn id="9" dur="500"/>
                                        <p:tgtEl>
                                          <p:spTgt spid="45058">
                                            <p:txEl>
                                              <p:charRg st="4294967295" end="4294967295"/>
                                            </p:txEl>
                                          </p:spTgt>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5059">
                                            <p:txEl>
                                              <p:pRg st="4294967295" end="4294967295"/>
                                            </p:txEl>
                                          </p:spTgt>
                                        </p:tgtEl>
                                        <p:attrNameLst>
                                          <p:attrName>style.visibility</p:attrName>
                                        </p:attrNameLst>
                                      </p:cBhvr>
                                      <p:to>
                                        <p:strVal val="visible"/>
                                      </p:to>
                                    </p:set>
                                    <p:animEffect transition="in" filter="fade">
                                      <p:cBhvr>
                                        <p:cTn id="13" dur="1000">
                                          <p:stCondLst>
                                            <p:cond delay="0"/>
                                          </p:stCondLst>
                                        </p:cTn>
                                        <p:tgtEl>
                                          <p:spTgt spid="45059">
                                            <p:txEl>
                                              <p:pRg st="4294967295" end="4294967295"/>
                                            </p:tx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5059">
                                            <p:txEl>
                                              <p:pRg st="0" end="0"/>
                                            </p:txEl>
                                          </p:spTgt>
                                        </p:tgtEl>
                                        <p:attrNameLst>
                                          <p:attrName>style.visibility</p:attrName>
                                        </p:attrNameLst>
                                      </p:cBhvr>
                                      <p:to>
                                        <p:strVal val="visible"/>
                                      </p:to>
                                    </p:set>
                                    <p:animEffect transition="in" filter="fade">
                                      <p:cBhvr>
                                        <p:cTn id="17" dur="1000">
                                          <p:stCondLst>
                                            <p:cond delay="0"/>
                                          </p:stCondLst>
                                        </p:cTn>
                                        <p:tgtEl>
                                          <p:spTgt spid="45059">
                                            <p:txEl>
                                              <p:pRg st="0" end="0"/>
                                            </p:txEl>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45059">
                                            <p:txEl>
                                              <p:pRg st="1" end="1"/>
                                            </p:txEl>
                                          </p:spTgt>
                                        </p:tgtEl>
                                        <p:attrNameLst>
                                          <p:attrName>style.visibility</p:attrName>
                                        </p:attrNameLst>
                                      </p:cBhvr>
                                      <p:to>
                                        <p:strVal val="visible"/>
                                      </p:to>
                                    </p:set>
                                    <p:animEffect transition="in" filter="fade">
                                      <p:cBhvr>
                                        <p:cTn id="21" dur="1000">
                                          <p:stCondLst>
                                            <p:cond delay="0"/>
                                          </p:stCondLst>
                                        </p:cTn>
                                        <p:tgtEl>
                                          <p:spTgt spid="45059">
                                            <p:txEl>
                                              <p:pRg st="1" end="1"/>
                                            </p:txEl>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45059">
                                            <p:txEl>
                                              <p:pRg st="2" end="2"/>
                                            </p:txEl>
                                          </p:spTgt>
                                        </p:tgtEl>
                                        <p:attrNameLst>
                                          <p:attrName>style.visibility</p:attrName>
                                        </p:attrNameLst>
                                      </p:cBhvr>
                                      <p:to>
                                        <p:strVal val="visible"/>
                                      </p:to>
                                    </p:set>
                                    <p:animEffect transition="in" filter="fade">
                                      <p:cBhvr>
                                        <p:cTn id="25" dur="1000">
                                          <p:stCondLst>
                                            <p:cond delay="0"/>
                                          </p:stCondLst>
                                        </p:cTn>
                                        <p:tgtEl>
                                          <p:spTgt spid="45059">
                                            <p:txEl>
                                              <p:pRg st="2" end="2"/>
                                            </p:txEl>
                                          </p:spTgt>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45059">
                                            <p:txEl>
                                              <p:pRg st="3" end="3"/>
                                            </p:txEl>
                                          </p:spTgt>
                                        </p:tgtEl>
                                        <p:attrNameLst>
                                          <p:attrName>style.visibility</p:attrName>
                                        </p:attrNameLst>
                                      </p:cBhvr>
                                      <p:to>
                                        <p:strVal val="visible"/>
                                      </p:to>
                                    </p:set>
                                    <p:animEffect transition="in" filter="fade">
                                      <p:cBhvr>
                                        <p:cTn id="29" dur="1000">
                                          <p:stCondLst>
                                            <p:cond delay="0"/>
                                          </p:stCondLst>
                                        </p:cTn>
                                        <p:tgtEl>
                                          <p:spTgt spid="45059">
                                            <p:txEl>
                                              <p:pRg st="3" end="3"/>
                                            </p:txEl>
                                          </p:spTgt>
                                        </p:tgtEl>
                                      </p:cBhvr>
                                    </p:animEffect>
                                  </p:childTnLst>
                                </p:cTn>
                              </p:par>
                            </p:childTnLst>
                          </p:cTn>
                        </p:par>
                        <p:par>
                          <p:cTn id="30" fill="hold">
                            <p:stCondLst>
                              <p:cond delay="5500"/>
                            </p:stCondLst>
                            <p:childTnLst>
                              <p:par>
                                <p:cTn id="31" presetID="10" presetClass="entr" presetSubtype="0" fill="hold" grpId="0" nodeType="afterEffect">
                                  <p:stCondLst>
                                    <p:cond delay="0"/>
                                  </p:stCondLst>
                                  <p:childTnLst>
                                    <p:set>
                                      <p:cBhvr>
                                        <p:cTn id="32" dur="1" fill="hold">
                                          <p:stCondLst>
                                            <p:cond delay="0"/>
                                          </p:stCondLst>
                                        </p:cTn>
                                        <p:tgtEl>
                                          <p:spTgt spid="45059">
                                            <p:txEl>
                                              <p:pRg st="4" end="4"/>
                                            </p:txEl>
                                          </p:spTgt>
                                        </p:tgtEl>
                                        <p:attrNameLst>
                                          <p:attrName>style.visibility</p:attrName>
                                        </p:attrNameLst>
                                      </p:cBhvr>
                                      <p:to>
                                        <p:strVal val="visible"/>
                                      </p:to>
                                    </p:set>
                                    <p:animEffect transition="in" filter="fade">
                                      <p:cBhvr>
                                        <p:cTn id="33" dur="1000">
                                          <p:stCondLst>
                                            <p:cond delay="0"/>
                                          </p:stCondLst>
                                        </p:cTn>
                                        <p:tgtEl>
                                          <p:spTgt spid="45059">
                                            <p:txEl>
                                              <p:pRg st="4" end="4"/>
                                            </p:txEl>
                                          </p:spTgt>
                                        </p:tgtEl>
                                      </p:cBhvr>
                                    </p:animEffect>
                                  </p:childTnLst>
                                </p:cTn>
                              </p:par>
                            </p:childTnLst>
                          </p:cTn>
                        </p:par>
                        <p:par>
                          <p:cTn id="34" fill="hold">
                            <p:stCondLst>
                              <p:cond delay="6500"/>
                            </p:stCondLst>
                            <p:childTnLst>
                              <p:par>
                                <p:cTn id="35" presetID="10" presetClass="entr" presetSubtype="0" fill="hold" grpId="0" nodeType="afterEffect">
                                  <p:stCondLst>
                                    <p:cond delay="0"/>
                                  </p:stCondLst>
                                  <p:childTnLst>
                                    <p:set>
                                      <p:cBhvr>
                                        <p:cTn id="36" dur="1" fill="hold">
                                          <p:stCondLst>
                                            <p:cond delay="0"/>
                                          </p:stCondLst>
                                        </p:cTn>
                                        <p:tgtEl>
                                          <p:spTgt spid="45059">
                                            <p:txEl>
                                              <p:pRg st="5" end="5"/>
                                            </p:txEl>
                                          </p:spTgt>
                                        </p:tgtEl>
                                        <p:attrNameLst>
                                          <p:attrName>style.visibility</p:attrName>
                                        </p:attrNameLst>
                                      </p:cBhvr>
                                      <p:to>
                                        <p:strVal val="visible"/>
                                      </p:to>
                                    </p:set>
                                    <p:animEffect transition="in" filter="fade">
                                      <p:cBhvr>
                                        <p:cTn id="37" dur="1000">
                                          <p:stCondLst>
                                            <p:cond delay="0"/>
                                          </p:stCondLst>
                                        </p:cTn>
                                        <p:tgtEl>
                                          <p:spTgt spid="450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P spid="45059"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86018" name="Rectangle 2"/>
          <p:cNvSpPr>
            <a:spLocks noGrp="1" noChangeArrowheads="1"/>
          </p:cNvSpPr>
          <p:nvPr>
            <p:ph type="title"/>
          </p:nvPr>
        </p:nvSpPr>
        <p:spPr>
          <a:xfrm>
            <a:off x="612775" y="404813"/>
            <a:ext cx="7920038" cy="792163"/>
          </a:xfrm>
          <a:ln w="28575">
            <a:solidFill>
              <a:srgbClr val="000080"/>
            </a:solid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中国传统家庭文化</a:t>
            </a:r>
            <a:r>
              <a:rPr kumimoji="0" lang="en-US" altLang="zh-CN" sz="42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a:t>
            </a:r>
            <a:r>
              <a:rPr kumimoji="0" lang="zh-CN" altLang="en-US" sz="42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家训</a:t>
            </a:r>
            <a:endParaRPr kumimoji="0" lang="zh-CN" altLang="en-US" sz="42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endParaRPr>
          </a:p>
        </p:txBody>
      </p:sp>
      <p:sp>
        <p:nvSpPr>
          <p:cNvPr id="86019" name="Rectangle 3"/>
          <p:cNvSpPr>
            <a:spLocks noGrp="1" noChangeArrowheads="1"/>
          </p:cNvSpPr>
          <p:nvPr>
            <p:ph idx="1"/>
          </p:nvPr>
        </p:nvSpPr>
        <p:spPr>
          <a:xfrm>
            <a:off x="684213" y="1341438"/>
            <a:ext cx="7272338" cy="4691063"/>
          </a:xfrm>
          <a:solidFill>
            <a:srgbClr val="FFFF00"/>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3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家训是中国家庭文化的表现。</a:t>
            </a:r>
            <a:endPar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3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家训是中国核心价值的具体化。</a:t>
            </a:r>
            <a:endPar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3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家训是中国道德的主要形式。</a:t>
            </a:r>
            <a:endPar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3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家训是行为规范的楷模。</a:t>
            </a:r>
            <a:endPar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3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家训是共同亲情的基础。</a:t>
            </a:r>
            <a:endPar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3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家训是家庭教养的方式。</a:t>
            </a:r>
            <a:endPar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35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家训是凝聚力的来源</a:t>
            </a:r>
            <a:r>
              <a:rPr kumimoji="0" lang="zh-CN" altLang="en-US" sz="30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a:t>
            </a:r>
            <a:endParaRPr kumimoji="0" lang="zh-CN" altLang="en-US" sz="30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endParaRPr>
          </a:p>
        </p:txBody>
      </p:sp>
      <p:pic>
        <p:nvPicPr>
          <p:cNvPr id="34821" name="Picture 4" descr="j0216724"/>
          <p:cNvPicPr>
            <a:picLocks noChangeAspect="1"/>
          </p:cNvPicPr>
          <p:nvPr/>
        </p:nvPicPr>
        <p:blipFill>
          <a:blip r:embed="rId1"/>
          <a:stretch>
            <a:fillRect/>
          </a:stretch>
        </p:blipFill>
        <p:spPr>
          <a:xfrm>
            <a:off x="6011863" y="3429000"/>
            <a:ext cx="2520950" cy="27590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6018">
                                            <p:txEl>
                                              <p:charRg st="4294967295" end="4294967295"/>
                                            </p:txEl>
                                          </p:spTgt>
                                        </p:tgtEl>
                                        <p:attrNameLst>
                                          <p:attrName>style.visibility</p:attrName>
                                        </p:attrNameLst>
                                      </p:cBhvr>
                                      <p:to>
                                        <p:strVal val="visible"/>
                                      </p:to>
                                    </p:set>
                                    <p:anim calcmode="lin" valueType="num">
                                      <p:cBhvr>
                                        <p:cTn id="7" dur="500" fill="hold"/>
                                        <p:tgtEl>
                                          <p:spTgt spid="86018">
                                            <p:txEl>
                                              <p:charRg st="4294967295" end="4294967295"/>
                                            </p:txEl>
                                          </p:spTgt>
                                        </p:tgtEl>
                                        <p:attrNameLst>
                                          <p:attrName>ppt_w</p:attrName>
                                        </p:attrNameLst>
                                      </p:cBhvr>
                                      <p:tavLst>
                                        <p:tav tm="0">
                                          <p:val>
                                            <p:fltVal val="0"/>
                                          </p:val>
                                        </p:tav>
                                        <p:tav tm="100000">
                                          <p:val>
                                            <p:strVal val="#ppt_w"/>
                                          </p:val>
                                        </p:tav>
                                      </p:tavLst>
                                    </p:anim>
                                    <p:anim calcmode="lin" valueType="num">
                                      <p:cBhvr>
                                        <p:cTn id="8" dur="500" fill="hold"/>
                                        <p:tgtEl>
                                          <p:spTgt spid="86018">
                                            <p:txEl>
                                              <p:charRg st="4294967295" end="4294967295"/>
                                            </p:txEl>
                                          </p:spTgt>
                                        </p:tgtEl>
                                        <p:attrNameLst>
                                          <p:attrName>ppt_h</p:attrName>
                                        </p:attrNameLst>
                                      </p:cBhvr>
                                      <p:tavLst>
                                        <p:tav tm="0">
                                          <p:val>
                                            <p:fltVal val="0"/>
                                          </p:val>
                                        </p:tav>
                                        <p:tav tm="100000">
                                          <p:val>
                                            <p:strVal val="#ppt_h"/>
                                          </p:val>
                                        </p:tav>
                                      </p:tavLst>
                                    </p:anim>
                                    <p:animEffect transition="in" filter="fade">
                                      <p:cBhvr>
                                        <p:cTn id="9" dur="500"/>
                                        <p:tgtEl>
                                          <p:spTgt spid="86018">
                                            <p:txEl>
                                              <p:charRg st="4294967295" end="4294967295"/>
                                            </p:txEl>
                                          </p:spTgt>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6019">
                                            <p:txEl>
                                              <p:pRg st="0" end="0"/>
                                            </p:txEl>
                                          </p:spTgt>
                                        </p:tgtEl>
                                        <p:attrNameLst>
                                          <p:attrName>style.visibility</p:attrName>
                                        </p:attrNameLst>
                                      </p:cBhvr>
                                      <p:to>
                                        <p:strVal val="visible"/>
                                      </p:to>
                                    </p:set>
                                    <p:animEffect transition="in" filter="fade">
                                      <p:cBhvr>
                                        <p:cTn id="13" dur="1000">
                                          <p:stCondLst>
                                            <p:cond delay="0"/>
                                          </p:stCondLst>
                                        </p:cTn>
                                        <p:tgtEl>
                                          <p:spTgt spid="86019">
                                            <p:txEl>
                                              <p:pRg st="0" end="0"/>
                                            </p:tx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86019">
                                            <p:txEl>
                                              <p:pRg st="1" end="1"/>
                                            </p:txEl>
                                          </p:spTgt>
                                        </p:tgtEl>
                                        <p:attrNameLst>
                                          <p:attrName>style.visibility</p:attrName>
                                        </p:attrNameLst>
                                      </p:cBhvr>
                                      <p:to>
                                        <p:strVal val="visible"/>
                                      </p:to>
                                    </p:set>
                                    <p:animEffect transition="in" filter="fade">
                                      <p:cBhvr>
                                        <p:cTn id="17" dur="1000">
                                          <p:stCondLst>
                                            <p:cond delay="0"/>
                                          </p:stCondLst>
                                        </p:cTn>
                                        <p:tgtEl>
                                          <p:spTgt spid="86019">
                                            <p:txEl>
                                              <p:pRg st="1" end="1"/>
                                            </p:txEl>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86019">
                                            <p:txEl>
                                              <p:pRg st="2" end="2"/>
                                            </p:txEl>
                                          </p:spTgt>
                                        </p:tgtEl>
                                        <p:attrNameLst>
                                          <p:attrName>style.visibility</p:attrName>
                                        </p:attrNameLst>
                                      </p:cBhvr>
                                      <p:to>
                                        <p:strVal val="visible"/>
                                      </p:to>
                                    </p:set>
                                    <p:animEffect transition="in" filter="fade">
                                      <p:cBhvr>
                                        <p:cTn id="21" dur="1000">
                                          <p:stCondLst>
                                            <p:cond delay="0"/>
                                          </p:stCondLst>
                                        </p:cTn>
                                        <p:tgtEl>
                                          <p:spTgt spid="86019">
                                            <p:txEl>
                                              <p:pRg st="2" end="2"/>
                                            </p:txEl>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86019">
                                            <p:txEl>
                                              <p:pRg st="3" end="3"/>
                                            </p:txEl>
                                          </p:spTgt>
                                        </p:tgtEl>
                                        <p:attrNameLst>
                                          <p:attrName>style.visibility</p:attrName>
                                        </p:attrNameLst>
                                      </p:cBhvr>
                                      <p:to>
                                        <p:strVal val="visible"/>
                                      </p:to>
                                    </p:set>
                                    <p:animEffect transition="in" filter="fade">
                                      <p:cBhvr>
                                        <p:cTn id="25" dur="1000">
                                          <p:stCondLst>
                                            <p:cond delay="0"/>
                                          </p:stCondLst>
                                        </p:cTn>
                                        <p:tgtEl>
                                          <p:spTgt spid="86019">
                                            <p:txEl>
                                              <p:pRg st="3" end="3"/>
                                            </p:txEl>
                                          </p:spTgt>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86019">
                                            <p:txEl>
                                              <p:pRg st="4" end="4"/>
                                            </p:txEl>
                                          </p:spTgt>
                                        </p:tgtEl>
                                        <p:attrNameLst>
                                          <p:attrName>style.visibility</p:attrName>
                                        </p:attrNameLst>
                                      </p:cBhvr>
                                      <p:to>
                                        <p:strVal val="visible"/>
                                      </p:to>
                                    </p:set>
                                    <p:animEffect transition="in" filter="fade">
                                      <p:cBhvr>
                                        <p:cTn id="29" dur="1000">
                                          <p:stCondLst>
                                            <p:cond delay="0"/>
                                          </p:stCondLst>
                                        </p:cTn>
                                        <p:tgtEl>
                                          <p:spTgt spid="86019">
                                            <p:txEl>
                                              <p:pRg st="4" end="4"/>
                                            </p:txEl>
                                          </p:spTgt>
                                        </p:tgtEl>
                                      </p:cBhvr>
                                    </p:animEffect>
                                  </p:childTnLst>
                                </p:cTn>
                              </p:par>
                            </p:childTnLst>
                          </p:cTn>
                        </p:par>
                        <p:par>
                          <p:cTn id="30" fill="hold">
                            <p:stCondLst>
                              <p:cond delay="5500"/>
                            </p:stCondLst>
                            <p:childTnLst>
                              <p:par>
                                <p:cTn id="31" presetID="10" presetClass="entr" presetSubtype="0" fill="hold" grpId="0" nodeType="afterEffect">
                                  <p:stCondLst>
                                    <p:cond delay="0"/>
                                  </p:stCondLst>
                                  <p:childTnLst>
                                    <p:set>
                                      <p:cBhvr>
                                        <p:cTn id="32" dur="1" fill="hold">
                                          <p:stCondLst>
                                            <p:cond delay="0"/>
                                          </p:stCondLst>
                                        </p:cTn>
                                        <p:tgtEl>
                                          <p:spTgt spid="86019">
                                            <p:txEl>
                                              <p:pRg st="5" end="5"/>
                                            </p:txEl>
                                          </p:spTgt>
                                        </p:tgtEl>
                                        <p:attrNameLst>
                                          <p:attrName>style.visibility</p:attrName>
                                        </p:attrNameLst>
                                      </p:cBhvr>
                                      <p:to>
                                        <p:strVal val="visible"/>
                                      </p:to>
                                    </p:set>
                                    <p:animEffect transition="in" filter="fade">
                                      <p:cBhvr>
                                        <p:cTn id="33" dur="1000">
                                          <p:stCondLst>
                                            <p:cond delay="0"/>
                                          </p:stCondLst>
                                        </p:cTn>
                                        <p:tgtEl>
                                          <p:spTgt spid="86019">
                                            <p:txEl>
                                              <p:pRg st="5" end="5"/>
                                            </p:txEl>
                                          </p:spTgt>
                                        </p:tgtEl>
                                      </p:cBhvr>
                                    </p:animEffect>
                                  </p:childTnLst>
                                </p:cTn>
                              </p:par>
                            </p:childTnLst>
                          </p:cTn>
                        </p:par>
                        <p:par>
                          <p:cTn id="34" fill="hold">
                            <p:stCondLst>
                              <p:cond delay="6500"/>
                            </p:stCondLst>
                            <p:childTnLst>
                              <p:par>
                                <p:cTn id="35" presetID="10" presetClass="entr" presetSubtype="0" fill="hold" grpId="0" nodeType="afterEffect">
                                  <p:stCondLst>
                                    <p:cond delay="0"/>
                                  </p:stCondLst>
                                  <p:childTnLst>
                                    <p:set>
                                      <p:cBhvr>
                                        <p:cTn id="36" dur="1" fill="hold">
                                          <p:stCondLst>
                                            <p:cond delay="0"/>
                                          </p:stCondLst>
                                        </p:cTn>
                                        <p:tgtEl>
                                          <p:spTgt spid="86019">
                                            <p:txEl>
                                              <p:pRg st="6" end="6"/>
                                            </p:txEl>
                                          </p:spTgt>
                                        </p:tgtEl>
                                        <p:attrNameLst>
                                          <p:attrName>style.visibility</p:attrName>
                                        </p:attrNameLst>
                                      </p:cBhvr>
                                      <p:to>
                                        <p:strVal val="visible"/>
                                      </p:to>
                                    </p:set>
                                    <p:animEffect transition="in" filter="fade">
                                      <p:cBhvr>
                                        <p:cTn id="37" dur="1000">
                                          <p:stCondLst>
                                            <p:cond delay="0"/>
                                          </p:stCondLst>
                                        </p:cTn>
                                        <p:tgtEl>
                                          <p:spTgt spid="860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p:bldP spid="8601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a:spLocks noGrp="1"/>
          </p:cNvSpPr>
          <p:nvPr>
            <p:ph type="title" idx="4294967295"/>
          </p:nvPr>
        </p:nvSpPr>
        <p:spPr>
          <a:xfrm>
            <a:off x="457200" y="278130"/>
            <a:ext cx="8229600" cy="1039495"/>
          </a:xfrm>
          <a:solidFill>
            <a:srgbClr val="FFFF00"/>
          </a:solidFill>
        </p:spPr>
        <p:txBody>
          <a:bodyPr vert="horz" wrap="square" lIns="91440" tIns="45720" rIns="91440" bIns="45720" anchor="b"/>
          <a:p>
            <a:pPr algn="ct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文明的特点取决于生存方式</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602" name="内容占位符 2"/>
          <p:cNvSpPr>
            <a:spLocks noGrp="1"/>
          </p:cNvSpPr>
          <p:nvPr>
            <p:ph idx="4294967295"/>
          </p:nvPr>
        </p:nvSpPr>
        <p:spPr>
          <a:xfrm>
            <a:off x="395605" y="1541145"/>
            <a:ext cx="8424545" cy="4704080"/>
          </a:xfrm>
          <a:solidFill>
            <a:schemeClr val="accent2">
              <a:lumMod val="20000"/>
              <a:lumOff val="80000"/>
            </a:schemeClr>
          </a:solidFill>
        </p:spPr>
        <p:txBody>
          <a:bodyPr vert="horz" wrap="square" lIns="91440" tIns="45720" rIns="91440" bIns="45720" anchor="t"/>
          <a:p>
            <a:pPr>
              <a:lnSpc>
                <a:spcPct val="95000"/>
              </a:lnSpc>
              <a:spcBef>
                <a:spcPct val="15000"/>
              </a:spcBef>
              <a:spcAft>
                <a:spcPct val="150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农耕文明</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依靠天时地利，故而崇拜自然之力；单颗作物的好坏不足以影响整体收获，故不重个体而重多数；农业生产注重实践的积累，故而在意智慧的传承；遵循经年的经验，因此需要整体的把握。这就逐渐形成了</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农耕文明特有的重集体轻个人，重宏观轻细节，重知识轻武力的思想。</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95000"/>
              </a:lnSpc>
              <a:spcBef>
                <a:spcPct val="15000"/>
              </a:spcBef>
              <a:spcAft>
                <a:spcPct val="15000"/>
              </a:spcAft>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游牧文明</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需要与自然抗争、争夺水草牧场要依靠个人体能和武力，故而崇拜战争和英雄；在意个体牛、羊的差异，故而需要细节的观察；重视短期的结果，故而强调实力的发挥。而这就逐渐形成了</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游牧文明特有的重个体轻集体，重微观轻整体，重武力轻智慧的思想</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95000"/>
              </a:lnSpc>
              <a:spcBef>
                <a:spcPct val="15000"/>
              </a:spcBef>
              <a:spcAft>
                <a:spcPct val="15000"/>
              </a:spcAft>
              <a:buFont typeface="Wingdings" panose="05000000000000000000" charset="0"/>
              <a:buChar char="p"/>
            </a:pPr>
            <a:r>
              <a:rPr lang="zh-CN" altLang="en-US" sz="24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东方与西方文明在绘画艺术方面，或注重写意，或重视</a:t>
            </a:r>
            <a:r>
              <a:rPr lang="zh-CN" altLang="en-US" sz="2400" b="1"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个体</a:t>
            </a:r>
            <a:r>
              <a:rPr lang="zh-CN" altLang="en-US" sz="24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形体上的“健”与“美”，反映了这两种文明的差别。</a:t>
            </a:r>
            <a:endParaRPr lang="zh-CN" altLang="en-US" sz="24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603" name="灯片编号占位符 3"/>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Tree>
  </p:cSld>
  <p:clrMapOvr>
    <a:masterClrMapping/>
  </p:clrMapOvr>
  <p:transition>
    <p:blinds/>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87042" name="Rectangle 2"/>
          <p:cNvSpPr>
            <a:spLocks noGrp="1" noChangeArrowheads="1"/>
          </p:cNvSpPr>
          <p:nvPr>
            <p:ph type="title"/>
          </p:nvPr>
        </p:nvSpPr>
        <p:spPr>
          <a:xfrm>
            <a:off x="611188" y="333375"/>
            <a:ext cx="7797800" cy="806450"/>
          </a:xfrm>
          <a:solidFill>
            <a:srgbClr val="CCFFFF"/>
          </a:solidFill>
          <a:ln w="28575">
            <a:solidFill>
              <a:srgbClr val="000080"/>
            </a:solid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0" i="0" u="none" strike="noStrike" kern="0" cap="none" spc="0" normalizeH="0" baseline="0" noProof="0" dirty="0" smtClean="0">
                <a:ln>
                  <a:noFill/>
                </a:ln>
                <a:solidFill>
                  <a:schemeClr val="tx2"/>
                </a:solidFill>
                <a:effectLst/>
                <a:uLnTx/>
                <a:uFillTx/>
                <a:latin typeface="+mj-lt"/>
                <a:ea typeface="+mj-ea"/>
                <a:cs typeface="+mj-cs"/>
              </a:rPr>
              <a:t>  </a:t>
            </a:r>
            <a:r>
              <a:rPr kumimoji="0" lang="zh-CN" altLang="en-US" sz="42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传统家教</a:t>
            </a:r>
            <a:r>
              <a:rPr kumimoji="0" lang="zh-CN" altLang="en-US" sz="42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经典</a:t>
            </a:r>
            <a:endParaRPr kumimoji="0" lang="zh-CN" altLang="en-US" sz="42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87043" name="Rectangle 3"/>
          <p:cNvSpPr>
            <a:spLocks noGrp="1" noChangeArrowheads="1"/>
          </p:cNvSpPr>
          <p:nvPr>
            <p:ph idx="1"/>
          </p:nvPr>
        </p:nvSpPr>
        <p:spPr>
          <a:xfrm>
            <a:off x="971550" y="1412875"/>
            <a:ext cx="5543550" cy="4525963"/>
          </a:xfrm>
          <a:solidFill>
            <a:srgbClr val="FFCC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40000"/>
              </a:spcBef>
              <a:spcAft>
                <a:spcPct val="0"/>
              </a:spcAft>
              <a:buClr>
                <a:schemeClr val="accent1"/>
              </a:buClr>
              <a:buSzPct val="65000"/>
              <a:buFont typeface="Wingdings" panose="05000000000000000000" pitchFamily="2" charset="2"/>
              <a:buChar char="n"/>
              <a:defRPr/>
            </a:pP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弟子规</a:t>
            </a: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40000"/>
              </a:spcBef>
              <a:spcAft>
                <a:spcPct val="0"/>
              </a:spcAft>
              <a:buClr>
                <a:schemeClr val="accent1"/>
              </a:buClr>
              <a:buSzPct val="65000"/>
              <a:buFont typeface="Wingdings" panose="05000000000000000000" pitchFamily="2" charset="2"/>
              <a:buChar char="n"/>
              <a:defRPr/>
            </a:pP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小儿语</a:t>
            </a: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40000"/>
              </a:spcBef>
              <a:spcAft>
                <a:spcPct val="0"/>
              </a:spcAft>
              <a:buClr>
                <a:schemeClr val="accent1"/>
              </a:buClr>
              <a:buSzPct val="65000"/>
              <a:buFont typeface="Wingdings" panose="05000000000000000000" pitchFamily="2" charset="2"/>
              <a:buChar char="n"/>
              <a:defRPr/>
            </a:pP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孝经</a:t>
            </a: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40000"/>
              </a:spcBef>
              <a:spcAft>
                <a:spcPct val="0"/>
              </a:spcAft>
              <a:buClr>
                <a:schemeClr val="accent1"/>
              </a:buClr>
              <a:buSzPct val="65000"/>
              <a:buFont typeface="Wingdings" panose="05000000000000000000" pitchFamily="2" charset="2"/>
              <a:buChar char="n"/>
              <a:defRPr/>
            </a:pP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朱子家训</a:t>
            </a: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50000"/>
              </a:lnSpc>
              <a:spcBef>
                <a:spcPct val="40000"/>
              </a:spcBef>
              <a:spcAft>
                <a:spcPct val="0"/>
              </a:spcAft>
              <a:buClr>
                <a:schemeClr val="accent1"/>
              </a:buClr>
              <a:buSzPct val="65000"/>
              <a:buFont typeface="Wingdings" panose="05000000000000000000" pitchFamily="2" charset="2"/>
              <a:buChar char="n"/>
              <a:defRPr/>
            </a:pP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颜氏家训</a:t>
            </a:r>
            <a:r>
              <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pic>
        <p:nvPicPr>
          <p:cNvPr id="35845" name="Picture 4" descr="j0217698"/>
          <p:cNvPicPr>
            <a:picLocks noChangeAspect="1"/>
          </p:cNvPicPr>
          <p:nvPr/>
        </p:nvPicPr>
        <p:blipFill>
          <a:blip r:embed="rId1"/>
          <a:stretch>
            <a:fillRect/>
          </a:stretch>
        </p:blipFill>
        <p:spPr>
          <a:xfrm>
            <a:off x="4500563" y="2492375"/>
            <a:ext cx="3671887" cy="327818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7042">
                                            <p:txEl>
                                              <p:charRg st="4294967295" end="4294967295"/>
                                            </p:txEl>
                                          </p:spTgt>
                                        </p:tgtEl>
                                        <p:attrNameLst>
                                          <p:attrName>style.visibility</p:attrName>
                                        </p:attrNameLst>
                                      </p:cBhvr>
                                      <p:to>
                                        <p:strVal val="visible"/>
                                      </p:to>
                                    </p:set>
                                    <p:anim calcmode="lin" valueType="num">
                                      <p:cBhvr>
                                        <p:cTn id="7" dur="500" fill="hold"/>
                                        <p:tgtEl>
                                          <p:spTgt spid="87042">
                                            <p:txEl>
                                              <p:charRg st="4294967295" end="4294967295"/>
                                            </p:txEl>
                                          </p:spTgt>
                                        </p:tgtEl>
                                        <p:attrNameLst>
                                          <p:attrName>ppt_w</p:attrName>
                                        </p:attrNameLst>
                                      </p:cBhvr>
                                      <p:tavLst>
                                        <p:tav tm="0">
                                          <p:val>
                                            <p:fltVal val="0"/>
                                          </p:val>
                                        </p:tav>
                                        <p:tav tm="100000">
                                          <p:val>
                                            <p:strVal val="#ppt_w"/>
                                          </p:val>
                                        </p:tav>
                                      </p:tavLst>
                                    </p:anim>
                                    <p:anim calcmode="lin" valueType="num">
                                      <p:cBhvr>
                                        <p:cTn id="8" dur="500" fill="hold"/>
                                        <p:tgtEl>
                                          <p:spTgt spid="87042">
                                            <p:txEl>
                                              <p:charRg st="4294967295" end="4294967295"/>
                                            </p:txEl>
                                          </p:spTgt>
                                        </p:tgtEl>
                                        <p:attrNameLst>
                                          <p:attrName>ppt_h</p:attrName>
                                        </p:attrNameLst>
                                      </p:cBhvr>
                                      <p:tavLst>
                                        <p:tav tm="0">
                                          <p:val>
                                            <p:fltVal val="0"/>
                                          </p:val>
                                        </p:tav>
                                        <p:tav tm="100000">
                                          <p:val>
                                            <p:strVal val="#ppt_h"/>
                                          </p:val>
                                        </p:tav>
                                      </p:tavLst>
                                    </p:anim>
                                    <p:animEffect transition="in" filter="fade">
                                      <p:cBhvr>
                                        <p:cTn id="9" dur="500"/>
                                        <p:tgtEl>
                                          <p:spTgt spid="87042">
                                            <p:txEl>
                                              <p:charRg st="4294967295" end="4294967295"/>
                                            </p:txEl>
                                          </p:spTgt>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7043">
                                            <p:txEl>
                                              <p:pRg st="0" end="0"/>
                                            </p:txEl>
                                          </p:spTgt>
                                        </p:tgtEl>
                                        <p:attrNameLst>
                                          <p:attrName>style.visibility</p:attrName>
                                        </p:attrNameLst>
                                      </p:cBhvr>
                                      <p:to>
                                        <p:strVal val="visible"/>
                                      </p:to>
                                    </p:set>
                                    <p:animEffect transition="in" filter="fade">
                                      <p:cBhvr>
                                        <p:cTn id="13" dur="300">
                                          <p:stCondLst>
                                            <p:cond delay="0"/>
                                          </p:stCondLst>
                                        </p:cTn>
                                        <p:tgtEl>
                                          <p:spTgt spid="87043">
                                            <p:txEl>
                                              <p:pRg st="0" end="0"/>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7043">
                                            <p:txEl>
                                              <p:pRg st="1" end="1"/>
                                            </p:txEl>
                                          </p:spTgt>
                                        </p:tgtEl>
                                        <p:attrNameLst>
                                          <p:attrName>style.visibility</p:attrName>
                                        </p:attrNameLst>
                                      </p:cBhvr>
                                      <p:to>
                                        <p:strVal val="visible"/>
                                      </p:to>
                                    </p:set>
                                    <p:animEffect transition="in" filter="fade">
                                      <p:cBhvr>
                                        <p:cTn id="17" dur="1000">
                                          <p:stCondLst>
                                            <p:cond delay="0"/>
                                          </p:stCondLst>
                                        </p:cTn>
                                        <p:tgtEl>
                                          <p:spTgt spid="87043">
                                            <p:txEl>
                                              <p:pRg st="1" end="1"/>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7043">
                                            <p:txEl>
                                              <p:pRg st="2" end="2"/>
                                            </p:txEl>
                                          </p:spTgt>
                                        </p:tgtEl>
                                        <p:attrNameLst>
                                          <p:attrName>style.visibility</p:attrName>
                                        </p:attrNameLst>
                                      </p:cBhvr>
                                      <p:to>
                                        <p:strVal val="visible"/>
                                      </p:to>
                                    </p:set>
                                    <p:animEffect transition="in" filter="fade">
                                      <p:cBhvr>
                                        <p:cTn id="21" dur="1000">
                                          <p:stCondLst>
                                            <p:cond delay="0"/>
                                          </p:stCondLst>
                                        </p:cTn>
                                        <p:tgtEl>
                                          <p:spTgt spid="87043">
                                            <p:txEl>
                                              <p:pRg st="2" end="2"/>
                                            </p:txEl>
                                          </p:spTgt>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87043">
                                            <p:txEl>
                                              <p:pRg st="3" end="3"/>
                                            </p:txEl>
                                          </p:spTgt>
                                        </p:tgtEl>
                                        <p:attrNameLst>
                                          <p:attrName>style.visibility</p:attrName>
                                        </p:attrNameLst>
                                      </p:cBhvr>
                                      <p:to>
                                        <p:strVal val="visible"/>
                                      </p:to>
                                    </p:set>
                                    <p:animEffect transition="in" filter="fade">
                                      <p:cBhvr>
                                        <p:cTn id="25" dur="1000">
                                          <p:stCondLst>
                                            <p:cond delay="0"/>
                                          </p:stCondLst>
                                        </p:cTn>
                                        <p:tgtEl>
                                          <p:spTgt spid="87043">
                                            <p:txEl>
                                              <p:pRg st="3" end="3"/>
                                            </p:txEl>
                                          </p:spTgt>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87043">
                                            <p:txEl>
                                              <p:pRg st="4" end="4"/>
                                            </p:txEl>
                                          </p:spTgt>
                                        </p:tgtEl>
                                        <p:attrNameLst>
                                          <p:attrName>style.visibility</p:attrName>
                                        </p:attrNameLst>
                                      </p:cBhvr>
                                      <p:to>
                                        <p:strVal val="visible"/>
                                      </p:to>
                                    </p:set>
                                    <p:animEffect transition="in" filter="fade">
                                      <p:cBhvr>
                                        <p:cTn id="29" dur="1000">
                                          <p:stCondLst>
                                            <p:cond delay="0"/>
                                          </p:stCondLst>
                                        </p:cTn>
                                        <p:tgtEl>
                                          <p:spTgt spid="870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p:bldP spid="8704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3486" name="Rectangle 14"/>
          <p:cNvSpPr/>
          <p:nvPr/>
        </p:nvSpPr>
        <p:spPr>
          <a:xfrm>
            <a:off x="255905" y="1281430"/>
            <a:ext cx="8631555" cy="5419725"/>
          </a:xfrm>
          <a:prstGeom prst="rect">
            <a:avLst/>
          </a:prstGeom>
          <a:solidFill>
            <a:srgbClr val="00CC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40000"/>
              </a:lnSpc>
              <a:buClr>
                <a:srgbClr val="C00000"/>
              </a:buClr>
              <a:buFont typeface="Wingdings" panose="05000000000000000000" charset="0"/>
              <a:buChar char="p"/>
            </a:pPr>
            <a:r>
              <a:rPr lang="zh-CN" altLang="en-US" sz="2000" b="1" dirty="0">
                <a:latin typeface="微软雅黑" panose="020B0503020204020204" pitchFamily="34" charset="-122"/>
                <a:ea typeface="微软雅黑" panose="020B0503020204020204" pitchFamily="34" charset="-122"/>
              </a:rPr>
              <a:t> </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朱子家训》：</a:t>
            </a:r>
            <a:endParaRPr lang="zh-CN" altLang="en-US" sz="2000" b="1" dirty="0">
              <a:latin typeface="微软雅黑" panose="020B0503020204020204" pitchFamily="34" charset="-122"/>
              <a:ea typeface="微软雅黑" panose="020B0503020204020204" pitchFamily="34" charset="-122"/>
            </a:endParaRPr>
          </a:p>
          <a:p>
            <a:pPr lvl="1" algn="l" latinLnBrk="1">
              <a:lnSpc>
                <a:spcPct val="140000"/>
              </a:lnSpc>
              <a:buFont typeface="Wingdings" panose="05000000000000000000" pitchFamily="2" charset="2"/>
            </a:pPr>
            <a:r>
              <a:rPr lang="en-US" altLang="zh-CN" sz="1900" dirty="0">
                <a:latin typeface="微软雅黑" panose="020B0503020204020204" pitchFamily="34" charset="-122"/>
                <a:ea typeface="微软雅黑" panose="020B0503020204020204" pitchFamily="34" charset="-122"/>
              </a:rPr>
              <a:t>君之所贵者，仁也。臣之所贵者，忠也。父之所贵者，慈也。子之所贵者，孝也。兄之所贵者，友也。弟之所贵者，恭也。夫之所贵者，和也。妇之所贵者，柔也。事师长贵乎礼也，交朋友贵乎信也。见老者，敬之；见幼者，爱之。有德者，年虽下于我，我必尊之；不肖者，年虽高于我，我必远之。慎勿谈人之短，切莫矜己之长。仇者以义解之，怨者以直报之，随所遇而安之。人有小过，含容而忍之；人有大过，以理而谕之。勿以善小而不为，勿以恶小而为之。人有恶，则掩之；人有善，则扬之。处世无私仇，治家无私法。勿损人而利己，勿妒贤而嫉能。勿称忿而报横逆，勿非礼而害物命。见不义之财勿取，遇合理之事则从。诗书不可不读，礼义不可不知。子孙不可不教，童仆不可不恤。斯文不可不敬，患难不可不扶。守我之分者，礼也；听我之命者，天也。人能如是，天必相之。</a:t>
            </a:r>
            <a:r>
              <a:rPr lang="en-US" altLang="zh-CN" sz="1900" dirty="0">
                <a:solidFill>
                  <a:srgbClr val="C00000"/>
                </a:solidFill>
                <a:latin typeface="微软雅黑" panose="020B0503020204020204" pitchFamily="34" charset="-122"/>
                <a:ea typeface="微软雅黑" panose="020B0503020204020204" pitchFamily="34" charset="-122"/>
              </a:rPr>
              <a:t>此乃日用常行之道，若衣服之于身体，饮食之于口腹，不可一日无也，可不慎哉</a:t>
            </a:r>
            <a:r>
              <a:rPr lang="zh-CN" altLang="en-US" sz="1900" dirty="0">
                <a:solidFill>
                  <a:srgbClr val="C00000"/>
                </a:solidFill>
                <a:latin typeface="微软雅黑" panose="020B0503020204020204" pitchFamily="34" charset="-122"/>
                <a:ea typeface="微软雅黑" panose="020B0503020204020204" pitchFamily="34" charset="-122"/>
              </a:rPr>
              <a:t>！</a:t>
            </a:r>
            <a:endParaRPr lang="zh-CN" altLang="en-US" sz="1900" dirty="0">
              <a:solidFill>
                <a:srgbClr val="C0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
        <p:nvSpPr>
          <p:cNvPr id="87042" name="Rectangle 2"/>
          <p:cNvSpPr>
            <a:spLocks noGrp="1" noChangeArrowheads="1"/>
          </p:cNvSpPr>
          <p:nvPr>
            <p:ph type="title"/>
          </p:nvPr>
        </p:nvSpPr>
        <p:spPr>
          <a:xfrm>
            <a:off x="421005" y="243205"/>
            <a:ext cx="8406765" cy="896620"/>
          </a:xfrm>
          <a:solidFill>
            <a:srgbClr val="CCFFFF"/>
          </a:solidFill>
          <a:ln w="28575">
            <a:solidFill>
              <a:srgbClr val="000080"/>
            </a:solidFill>
          </a:ln>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0" i="0" u="none" strike="noStrike" kern="0" cap="none" spc="0" normalizeH="0" baseline="0" noProof="0" dirty="0" smtClean="0">
                <a:ln>
                  <a:noFill/>
                </a:ln>
                <a:solidFill>
                  <a:schemeClr val="tx2"/>
                </a:solidFill>
                <a:effectLst/>
                <a:uLnTx/>
                <a:uFillTx/>
                <a:latin typeface="+mj-lt"/>
                <a:ea typeface="+mj-ea"/>
                <a:cs typeface="+mj-cs"/>
              </a:rPr>
              <a:t>  </a:t>
            </a:r>
            <a:r>
              <a:rPr kumimoji="0" lang="zh-CN" altLang="en-US" sz="42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传统家教</a:t>
            </a:r>
            <a:r>
              <a:rPr kumimoji="0" lang="zh-CN" altLang="en-US" sz="42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经典</a:t>
            </a:r>
            <a:endParaRPr kumimoji="0" lang="zh-CN" altLang="en-US" sz="42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33486">
                                            <p:bg/>
                                          </p:spTgt>
                                        </p:tgtEl>
                                        <p:attrNameLst>
                                          <p:attrName>style.visibility</p:attrName>
                                        </p:attrNameLst>
                                      </p:cBhvr>
                                      <p:to>
                                        <p:strVal val="visible"/>
                                      </p:to>
                                    </p:set>
                                    <p:anim calcmode="lin" valueType="num">
                                      <p:cBhvr additive="base">
                                        <p:cTn id="7" dur="400" fill="hold"/>
                                        <p:tgtEl>
                                          <p:spTgt spid="233486">
                                            <p:bg/>
                                          </p:spTgt>
                                        </p:tgtEl>
                                        <p:attrNameLst>
                                          <p:attrName>ppt_x</p:attrName>
                                        </p:attrNameLst>
                                      </p:cBhvr>
                                      <p:tavLst>
                                        <p:tav tm="0">
                                          <p:val>
                                            <p:strVal val="1+#ppt_w/2"/>
                                          </p:val>
                                        </p:tav>
                                        <p:tav tm="100000">
                                          <p:val>
                                            <p:strVal val="#ppt_x"/>
                                          </p:val>
                                        </p:tav>
                                      </p:tavLst>
                                    </p:anim>
                                    <p:anim calcmode="lin" valueType="num">
                                      <p:cBhvr additive="base">
                                        <p:cTn id="8" dur="400" fill="hold"/>
                                        <p:tgtEl>
                                          <p:spTgt spid="233486">
                                            <p:bg/>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233486">
                                            <p:txEl>
                                              <p:pRg st="1" end="1"/>
                                            </p:txEl>
                                          </p:spTgt>
                                        </p:tgtEl>
                                        <p:attrNameLst>
                                          <p:attrName>style.visibility</p:attrName>
                                        </p:attrNameLst>
                                      </p:cBhvr>
                                      <p:to>
                                        <p:strVal val="visible"/>
                                      </p:to>
                                    </p:set>
                                    <p:animEffect transition="in" filter="blinds(horizontal)">
                                      <p:cBhvr>
                                        <p:cTn id="12" dur="500"/>
                                        <p:tgtEl>
                                          <p:spTgt spid="233486">
                                            <p:txEl>
                                              <p:pRg st="1" end="1"/>
                                            </p:txEl>
                                          </p:spTgt>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7042">
                                            <p:txEl>
                                              <p:charRg st="4294967295" end="4294967295"/>
                                            </p:txEl>
                                          </p:spTgt>
                                        </p:tgtEl>
                                        <p:attrNameLst>
                                          <p:attrName>style.visibility</p:attrName>
                                        </p:attrNameLst>
                                      </p:cBhvr>
                                      <p:to>
                                        <p:strVal val="visible"/>
                                      </p:to>
                                    </p:set>
                                    <p:anim calcmode="lin" valueType="num">
                                      <p:cBhvr>
                                        <p:cTn id="16" dur="500" fill="hold"/>
                                        <p:tgtEl>
                                          <p:spTgt spid="87042">
                                            <p:txEl>
                                              <p:charRg st="4294967295" end="4294967295"/>
                                            </p:txEl>
                                          </p:spTgt>
                                        </p:tgtEl>
                                        <p:attrNameLst>
                                          <p:attrName>ppt_w</p:attrName>
                                        </p:attrNameLst>
                                      </p:cBhvr>
                                      <p:tavLst>
                                        <p:tav tm="0">
                                          <p:val>
                                            <p:fltVal val="0"/>
                                          </p:val>
                                        </p:tav>
                                        <p:tav tm="100000">
                                          <p:val>
                                            <p:strVal val="#ppt_w"/>
                                          </p:val>
                                        </p:tav>
                                      </p:tavLst>
                                    </p:anim>
                                    <p:anim calcmode="lin" valueType="num">
                                      <p:cBhvr>
                                        <p:cTn id="17" dur="500" fill="hold"/>
                                        <p:tgtEl>
                                          <p:spTgt spid="87042">
                                            <p:txEl>
                                              <p:charRg st="4294967295" end="4294967295"/>
                                            </p:txEl>
                                          </p:spTgt>
                                        </p:tgtEl>
                                        <p:attrNameLst>
                                          <p:attrName>ppt_h</p:attrName>
                                        </p:attrNameLst>
                                      </p:cBhvr>
                                      <p:tavLst>
                                        <p:tav tm="0">
                                          <p:val>
                                            <p:fltVal val="0"/>
                                          </p:val>
                                        </p:tav>
                                        <p:tav tm="100000">
                                          <p:val>
                                            <p:strVal val="#ppt_h"/>
                                          </p:val>
                                        </p:tav>
                                      </p:tavLst>
                                    </p:anim>
                                    <p:animEffect transition="in" filter="fade">
                                      <p:cBhvr>
                                        <p:cTn id="18" dur="500"/>
                                        <p:tgtEl>
                                          <p:spTgt spid="8704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6" grpId="0" animBg="1" uiExpand="1" build="allAtOnce"/>
      <p:bldP spid="87042"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129026" name="Rectangle 2"/>
          <p:cNvSpPr>
            <a:spLocks noGrp="1" noChangeArrowheads="1"/>
          </p:cNvSpPr>
          <p:nvPr>
            <p:ph type="title"/>
          </p:nvPr>
        </p:nvSpPr>
        <p:spPr>
          <a:xfrm>
            <a:off x="468313" y="333375"/>
            <a:ext cx="8135938" cy="846138"/>
          </a:xfrm>
          <a:gradFill rotWithShape="1">
            <a:gsLst>
              <a:gs pos="0">
                <a:srgbClr val="FFFF00"/>
              </a:gs>
              <a:gs pos="100000">
                <a:schemeClr val="bg1"/>
              </a:gs>
            </a:gsLst>
            <a:lin ang="0" scaled="1"/>
          </a:gra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1" i="1" u="none" strike="noStrike" kern="0" cap="none" spc="0" normalizeH="0" baseline="0" noProof="0" dirty="0" smtClean="0">
                <a:ln>
                  <a:noFill/>
                </a:ln>
                <a:solidFill>
                  <a:srgbClr val="0033CC"/>
                </a:solidFill>
                <a:effectLst>
                  <a:outerShdw blurRad="38100" dist="38100" dir="2700000" algn="tl">
                    <a:srgbClr val="000000"/>
                  </a:outerShdw>
                </a:effectLst>
                <a:uLnTx/>
                <a:uFillTx/>
                <a:latin typeface="+mj-lt"/>
                <a:ea typeface="+mj-ea"/>
                <a:cs typeface="+mj-cs"/>
              </a:rPr>
              <a:t>     </a:t>
            </a:r>
            <a:r>
              <a:rPr kumimoji="0" lang="zh-CN" altLang="en-US" sz="4200" b="1" i="1" u="none" strike="noStrike" kern="0" cap="none" spc="0" normalizeH="0" baseline="0" noProof="0" dirty="0" smtClean="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思考与讨论：</a:t>
            </a:r>
            <a:endParaRPr kumimoji="0" lang="zh-CN" altLang="en-US" sz="4200" b="1" i="1" u="none" strike="noStrike" kern="0" cap="none" spc="0" normalizeH="0" baseline="0" noProof="0" dirty="0" smtClean="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36868" name="Rectangle 3" descr="宽上对角线"/>
          <p:cNvSpPr>
            <a:spLocks noGrp="1"/>
          </p:cNvSpPr>
          <p:nvPr>
            <p:ph idx="1"/>
          </p:nvPr>
        </p:nvSpPr>
        <p:spPr>
          <a:xfrm>
            <a:off x="457200" y="1412875"/>
            <a:ext cx="8229600" cy="4679950"/>
          </a:xfrm>
          <a:pattFill prst="wdUpDiag">
            <a:fgClr>
              <a:srgbClr val="FFFF66">
                <a:alpha val="100000"/>
              </a:srgbClr>
            </a:fgClr>
            <a:bgClr>
              <a:srgbClr val="FFFF99">
                <a:alpha val="100000"/>
              </a:srgbClr>
            </a:bgClr>
          </a:pattFill>
        </p:spPr>
        <p:txBody>
          <a:bodyPr vert="horz" wrap="square" lIns="91440" tIns="45720" rIns="91440" bIns="45720" anchor="t"/>
          <a:lstStyle/>
          <a:p>
            <a:pPr eaLnBrk="1" latinLnBrk="0" hangingPunct="1">
              <a:lnSpc>
                <a:spcPct val="120000"/>
              </a:lnSpc>
              <a:spcBef>
                <a:spcPts val="1200"/>
              </a:spcBef>
            </a:pPr>
            <a:r>
              <a:rPr lang="zh-CN" altLang="en-US" sz="3600" b="1" dirty="0">
                <a:solidFill>
                  <a:srgbClr val="993300"/>
                </a:solidFill>
                <a:latin typeface="微软雅黑" panose="020B0503020204020204" pitchFamily="34" charset="-122"/>
                <a:ea typeface="微软雅黑" panose="020B0503020204020204" pitchFamily="34" charset="-122"/>
              </a:rPr>
              <a:t>东、西方文化和文明各有什么</a:t>
            </a:r>
            <a:r>
              <a:rPr lang="zh-CN" altLang="en-US" sz="3600" b="1" dirty="0">
                <a:solidFill>
                  <a:srgbClr val="993300"/>
                </a:solidFill>
                <a:latin typeface="微软雅黑" panose="020B0503020204020204" pitchFamily="34" charset="-122"/>
                <a:ea typeface="微软雅黑" panose="020B0503020204020204" pitchFamily="34" charset="-122"/>
              </a:rPr>
              <a:t>特点？如何相互交流借鉴？</a:t>
            </a:r>
            <a:endParaRPr lang="zh-CN" altLang="en-US" sz="3600" b="1" dirty="0">
              <a:solidFill>
                <a:srgbClr val="993300"/>
              </a:solidFill>
              <a:latin typeface="微软雅黑" panose="020B0503020204020204" pitchFamily="34" charset="-122"/>
              <a:ea typeface="微软雅黑" panose="020B0503020204020204" pitchFamily="34" charset="-122"/>
            </a:endParaRPr>
          </a:p>
          <a:p>
            <a:pPr eaLnBrk="1" latinLnBrk="0" hangingPunct="1">
              <a:lnSpc>
                <a:spcPct val="120000"/>
              </a:lnSpc>
              <a:spcBef>
                <a:spcPts val="1200"/>
              </a:spcBef>
            </a:pPr>
            <a:r>
              <a:rPr lang="zh-CN" altLang="en-US" sz="3600" b="1" dirty="0">
                <a:solidFill>
                  <a:srgbClr val="993300"/>
                </a:solidFill>
                <a:latin typeface="微软雅黑" panose="020B0503020204020204" pitchFamily="34" charset="-122"/>
                <a:ea typeface="微软雅黑" panose="020B0503020204020204" pitchFamily="34" charset="-122"/>
              </a:rPr>
              <a:t>我国传统文化中</a:t>
            </a:r>
            <a:r>
              <a:rPr lang="zh-CN" altLang="en-US" sz="3600" b="1" dirty="0">
                <a:solidFill>
                  <a:srgbClr val="993300"/>
                </a:solidFill>
                <a:latin typeface="微软雅黑" panose="020B0503020204020204" pitchFamily="34" charset="-122"/>
                <a:ea typeface="微软雅黑" panose="020B0503020204020204" pitchFamily="34" charset="-122"/>
              </a:rPr>
              <a:t>哪些应该发扬光大的？</a:t>
            </a:r>
            <a:endParaRPr lang="zh-CN" altLang="en-US" sz="3600" b="1" dirty="0">
              <a:solidFill>
                <a:srgbClr val="993300"/>
              </a:solidFill>
              <a:latin typeface="微软雅黑" panose="020B0503020204020204" pitchFamily="34" charset="-122"/>
              <a:ea typeface="微软雅黑" panose="020B0503020204020204" pitchFamily="34" charset="-122"/>
            </a:endParaRPr>
          </a:p>
          <a:p>
            <a:pPr eaLnBrk="1" latinLnBrk="0" hangingPunct="1">
              <a:lnSpc>
                <a:spcPct val="120000"/>
              </a:lnSpc>
              <a:spcBef>
                <a:spcPts val="1200"/>
              </a:spcBef>
            </a:pPr>
            <a:r>
              <a:rPr lang="zh-CN" altLang="en-US" sz="3600" b="1" dirty="0">
                <a:solidFill>
                  <a:srgbClr val="993300"/>
                </a:solidFill>
                <a:latin typeface="微软雅黑" panose="020B0503020204020204" pitchFamily="34" charset="-122"/>
                <a:ea typeface="微软雅黑" panose="020B0503020204020204" pitchFamily="34" charset="-122"/>
              </a:rPr>
              <a:t>为人处世，你认为什么是理所当然的？</a:t>
            </a:r>
            <a:endParaRPr lang="zh-CN" altLang="en-US" sz="3600" b="1" dirty="0">
              <a:solidFill>
                <a:srgbClr val="993300"/>
              </a:solidFill>
              <a:latin typeface="微软雅黑" panose="020B0503020204020204" pitchFamily="34" charset="-122"/>
              <a:ea typeface="微软雅黑" panose="020B0503020204020204" pitchFamily="34" charset="-122"/>
            </a:endParaRPr>
          </a:p>
          <a:p>
            <a:pPr eaLnBrk="1" latinLnBrk="0" hangingPunct="1">
              <a:lnSpc>
                <a:spcPct val="120000"/>
              </a:lnSpc>
              <a:spcBef>
                <a:spcPts val="1200"/>
              </a:spcBef>
            </a:pPr>
            <a:r>
              <a:rPr lang="zh-CN" altLang="en-US" sz="3600" b="1" dirty="0">
                <a:solidFill>
                  <a:srgbClr val="993300"/>
                </a:solidFill>
                <a:latin typeface="微软雅黑" panose="020B0503020204020204" pitchFamily="34" charset="-122"/>
                <a:ea typeface="微软雅黑" panose="020B0503020204020204" pitchFamily="34" charset="-122"/>
                <a:sym typeface="+mn-ea"/>
              </a:rPr>
              <a:t>如何认识</a:t>
            </a:r>
            <a:r>
              <a:rPr lang="zh-CN" altLang="en-US" sz="3600" b="1" dirty="0">
                <a:solidFill>
                  <a:srgbClr val="993300"/>
                </a:solidFill>
                <a:latin typeface="微软雅黑" panose="020B0503020204020204" pitchFamily="34" charset="-122"/>
                <a:ea typeface="微软雅黑" panose="020B0503020204020204" pitchFamily="34" charset="-122"/>
                <a:sym typeface="+mn-ea"/>
              </a:rPr>
              <a:t>中小学教科书的重要性？</a:t>
            </a:r>
            <a:endParaRPr lang="zh-CN" altLang="en-US" sz="3600" b="1" dirty="0">
              <a:solidFill>
                <a:srgbClr val="993300"/>
              </a:solidFill>
              <a:latin typeface="微软雅黑" panose="020B0503020204020204" pitchFamily="34" charset="-122"/>
              <a:ea typeface="微软雅黑" panose="020B0503020204020204" pitchFamily="34" charset="-122"/>
              <a:sym typeface="+mn-ea"/>
            </a:endParaRPr>
          </a:p>
          <a:p>
            <a:pPr eaLnBrk="1" latinLnBrk="0" hangingPunct="1">
              <a:lnSpc>
                <a:spcPct val="120000"/>
              </a:lnSpc>
              <a:spcBef>
                <a:spcPts val="1200"/>
              </a:spcBef>
            </a:pPr>
            <a:r>
              <a:rPr lang="zh-CN" altLang="en-US" sz="2800" b="1" i="1" noProof="0" dirty="0" smtClean="0">
                <a:ln>
                  <a:noFill/>
                </a:ln>
                <a:solidFill>
                  <a:srgbClr val="0F0066"/>
                </a:solidFill>
                <a:effectLst/>
                <a:uLnTx/>
                <a:uFillTx/>
                <a:latin typeface="微软雅黑" panose="020B0503020204020204" pitchFamily="34" charset="-122"/>
                <a:ea typeface="微软雅黑" panose="020B0503020204020204" pitchFamily="34" charset="-122"/>
                <a:sym typeface="+mn-ea"/>
              </a:rPr>
              <a:t>如何看待</a:t>
            </a:r>
            <a:r>
              <a:rPr lang="zh-CN" altLang="en-US" sz="2800" b="1" i="1" noProof="0" dirty="0" smtClean="0">
                <a:ln>
                  <a:noFill/>
                </a:ln>
                <a:solidFill>
                  <a:srgbClr val="0F0066"/>
                </a:solidFill>
                <a:effectLst/>
                <a:uLnTx/>
                <a:uFillTx/>
                <a:latin typeface="微软雅黑" panose="020B0503020204020204" pitchFamily="34" charset="-122"/>
                <a:ea typeface="微软雅黑" panose="020B0503020204020204" pitchFamily="34" charset="-122"/>
                <a:sym typeface="+mn-ea"/>
              </a:rPr>
              <a:t>日本修改教科书、台湾修改教科书？</a:t>
            </a:r>
            <a:endParaRPr lang="zh-CN" altLang="en-US" sz="2800" b="1" i="1" noProof="0" dirty="0" smtClean="0">
              <a:ln>
                <a:noFill/>
              </a:ln>
              <a:solidFill>
                <a:srgbClr val="0F0066"/>
              </a:solidFill>
              <a:effectLst/>
              <a:uLnTx/>
              <a:uFillTx/>
              <a:latin typeface="微软雅黑" panose="020B0503020204020204" pitchFamily="34" charset="-122"/>
              <a:ea typeface="微软雅黑" panose="020B0503020204020204" pitchFamily="34" charset="-122"/>
              <a:sym typeface="+mn-ea"/>
            </a:endParaRPr>
          </a:p>
        </p:txBody>
      </p:sp>
      <p:pic>
        <p:nvPicPr>
          <p:cNvPr id="4" name="图片 3" descr="452002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0" y="287020"/>
            <a:ext cx="914400" cy="914400"/>
          </a:xfrm>
          <a:prstGeom prst="rect">
            <a:avLst/>
          </a:prstGeom>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9026">
                                            <p:txEl>
                                              <p:charRg st="4294967295" end="4294967295"/>
                                            </p:txEl>
                                          </p:spTgt>
                                        </p:tgtEl>
                                        <p:attrNameLst>
                                          <p:attrName>style.visibility</p:attrName>
                                        </p:attrNameLst>
                                      </p:cBhvr>
                                      <p:to>
                                        <p:strVal val="visible"/>
                                      </p:to>
                                    </p:set>
                                    <p:anim calcmode="lin" valueType="num">
                                      <p:cBhvr>
                                        <p:cTn id="7" dur="500" fill="hold"/>
                                        <p:tgtEl>
                                          <p:spTgt spid="129026">
                                            <p:txEl>
                                              <p:charRg st="4294967295" end="4294967295"/>
                                            </p:txEl>
                                          </p:spTgt>
                                        </p:tgtEl>
                                        <p:attrNameLst>
                                          <p:attrName>ppt_w</p:attrName>
                                        </p:attrNameLst>
                                      </p:cBhvr>
                                      <p:tavLst>
                                        <p:tav tm="0">
                                          <p:val>
                                            <p:fltVal val="0"/>
                                          </p:val>
                                        </p:tav>
                                        <p:tav tm="100000">
                                          <p:val>
                                            <p:strVal val="#ppt_w"/>
                                          </p:val>
                                        </p:tav>
                                      </p:tavLst>
                                    </p:anim>
                                    <p:anim calcmode="lin" valueType="num">
                                      <p:cBhvr>
                                        <p:cTn id="8" dur="500" fill="hold"/>
                                        <p:tgtEl>
                                          <p:spTgt spid="129026">
                                            <p:txEl>
                                              <p:charRg st="4294967295" end="4294967295"/>
                                            </p:txEl>
                                          </p:spTgt>
                                        </p:tgtEl>
                                        <p:attrNameLst>
                                          <p:attrName>ppt_h</p:attrName>
                                        </p:attrNameLst>
                                      </p:cBhvr>
                                      <p:tavLst>
                                        <p:tav tm="0">
                                          <p:val>
                                            <p:fltVal val="0"/>
                                          </p:val>
                                        </p:tav>
                                        <p:tav tm="100000">
                                          <p:val>
                                            <p:strVal val="#ppt_h"/>
                                          </p:val>
                                        </p:tav>
                                      </p:tavLst>
                                    </p:anim>
                                    <p:animEffect transition="in" filter="fade">
                                      <p:cBhvr>
                                        <p:cTn id="9" dur="500"/>
                                        <p:tgtEl>
                                          <p:spTgt spid="129026">
                                            <p:txEl>
                                              <p:charRg st="4294967295" end="4294967295"/>
                                            </p:txEl>
                                          </p:spTgt>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6868">
                                            <p:txEl>
                                              <p:pRg st="0" end="0"/>
                                            </p:txEl>
                                          </p:spTgt>
                                        </p:tgtEl>
                                        <p:attrNameLst>
                                          <p:attrName>style.visibility</p:attrName>
                                        </p:attrNameLst>
                                      </p:cBhvr>
                                      <p:to>
                                        <p:strVal val="visible"/>
                                      </p:to>
                                    </p:set>
                                    <p:animEffect transition="in" filter="fade">
                                      <p:cBhvr>
                                        <p:cTn id="13" dur="1000">
                                          <p:stCondLst>
                                            <p:cond delay="0"/>
                                          </p:stCondLst>
                                        </p:cTn>
                                        <p:tgtEl>
                                          <p:spTgt spid="3686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868">
                                            <p:txEl>
                                              <p:pRg st="1" end="1"/>
                                            </p:txEl>
                                          </p:spTgt>
                                        </p:tgtEl>
                                        <p:attrNameLst>
                                          <p:attrName>style.visibility</p:attrName>
                                        </p:attrNameLst>
                                      </p:cBhvr>
                                      <p:to>
                                        <p:strVal val="visible"/>
                                      </p:to>
                                    </p:set>
                                    <p:animEffect transition="in" filter="fade">
                                      <p:cBhvr>
                                        <p:cTn id="18" dur="1000">
                                          <p:stCondLst>
                                            <p:cond delay="0"/>
                                          </p:stCondLst>
                                        </p:cTn>
                                        <p:tgtEl>
                                          <p:spTgt spid="36868">
                                            <p:txEl>
                                              <p:pRg st="1" end="1"/>
                                            </p:txEl>
                                          </p:spTgt>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36868">
                                            <p:txEl>
                                              <p:pRg st="2" end="2"/>
                                            </p:txEl>
                                          </p:spTgt>
                                        </p:tgtEl>
                                        <p:attrNameLst>
                                          <p:attrName>style.visibility</p:attrName>
                                        </p:attrNameLst>
                                      </p:cBhvr>
                                      <p:to>
                                        <p:strVal val="visible"/>
                                      </p:to>
                                    </p:set>
                                    <p:animEffect transition="in" filter="fade">
                                      <p:cBhvr>
                                        <p:cTn id="22" dur="1000">
                                          <p:stCondLst>
                                            <p:cond delay="0"/>
                                          </p:stCondLst>
                                        </p:cTn>
                                        <p:tgtEl>
                                          <p:spTgt spid="36868">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6868">
                                            <p:txEl>
                                              <p:pRg st="3" end="3"/>
                                            </p:txEl>
                                          </p:spTgt>
                                        </p:tgtEl>
                                        <p:attrNameLst>
                                          <p:attrName>style.visibility</p:attrName>
                                        </p:attrNameLst>
                                      </p:cBhvr>
                                      <p:to>
                                        <p:strVal val="visible"/>
                                      </p:to>
                                    </p:set>
                                    <p:animEffect transition="in" filter="fade">
                                      <p:cBhvr>
                                        <p:cTn id="26" dur="1000">
                                          <p:stCondLst>
                                            <p:cond delay="0"/>
                                          </p:stCondLst>
                                        </p:cTn>
                                        <p:tgtEl>
                                          <p:spTgt spid="3686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868">
                                            <p:txEl>
                                              <p:pRg st="4" end="4"/>
                                            </p:txEl>
                                          </p:spTgt>
                                        </p:tgtEl>
                                        <p:attrNameLst>
                                          <p:attrName>style.visibility</p:attrName>
                                        </p:attrNameLst>
                                      </p:cBhvr>
                                      <p:to>
                                        <p:strVal val="visible"/>
                                      </p:to>
                                    </p:set>
                                    <p:animEffect transition="in" filter="fade">
                                      <p:cBhvr>
                                        <p:cTn id="31" dur="1000">
                                          <p:stCondLst>
                                            <p:cond delay="0"/>
                                          </p:stCondLst>
                                        </p:cTn>
                                        <p:tgtEl>
                                          <p:spTgt spid="368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p:bldP spid="36868"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19138" name="Rectangle 2"/>
          <p:cNvSpPr>
            <a:spLocks noGrp="1" noChangeArrowheads="1"/>
          </p:cNvSpPr>
          <p:nvPr>
            <p:ph type="title"/>
          </p:nvPr>
        </p:nvSpPr>
        <p:spPr>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50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50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本讲结束</a:t>
            </a:r>
            <a:endParaRPr kumimoji="0" lang="zh-CN" altLang="en-US" sz="50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pic>
        <p:nvPicPr>
          <p:cNvPr id="38916" name="Picture 3" descr="MCj04130480000[1]"/>
          <p:cNvPicPr>
            <a:picLocks noGrp="1" noChangeAspect="1"/>
          </p:cNvPicPr>
          <p:nvPr>
            <p:ph idx="1"/>
          </p:nvPr>
        </p:nvPicPr>
        <p:blipFill>
          <a:blip r:embed="rId1"/>
          <a:srcRect/>
          <a:stretch>
            <a:fillRect/>
          </a:stretch>
        </p:blipFill>
        <p:spPr>
          <a:xfrm>
            <a:off x="1835150" y="1562100"/>
            <a:ext cx="5616575" cy="4021138"/>
          </a:xfrm>
        </p:spPr>
      </p:pic>
    </p:spTree>
  </p:cSld>
  <p:clrMapOvr>
    <a:masterClrMapping/>
  </p:clrMapOvr>
  <p:transition>
    <p:blinds/>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3" name="直角三角形 2"/>
          <p:cNvSpPr/>
          <p:nvPr/>
        </p:nvSpPr>
        <p:spPr>
          <a:xfrm>
            <a:off x="814070" y="2446020"/>
            <a:ext cx="3253105" cy="3258185"/>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Rectangle 2"/>
          <p:cNvSpPr>
            <a:spLocks noGrp="1" noChangeArrowheads="1"/>
          </p:cNvSpPr>
          <p:nvPr/>
        </p:nvSpPr>
        <p:spPr>
          <a:xfrm>
            <a:off x="2087880" y="1363345"/>
            <a:ext cx="6240145" cy="2997200"/>
          </a:xfrm>
          <a:prstGeom prst="rect">
            <a:avLst/>
          </a:prstGeom>
          <a:solidFill>
            <a:srgbClr val="FFFF00"/>
          </a:solidFill>
          <a:ln w="28575" cmpd="sng">
            <a:solidFill>
              <a:schemeClr val="accent1">
                <a:shade val="50000"/>
              </a:schemeClr>
            </a:solidFill>
            <a:prstDash val="solid"/>
          </a:ln>
        </p:spPr>
        <p:txBody>
          <a:bodyPr vert="horz" wrap="square" lIns="91440" tIns="45720" rIns="91440" bIns="45720" numCol="1" anchor="t"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50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br>
              <a:rPr kumimoji="0" lang="en-US" altLang="zh-CN" sz="24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br>
            <a:br>
              <a:rPr kumimoji="0" lang="en-US" altLang="zh-CN" sz="2400" b="1" i="1"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br>
            <a:r>
              <a:rPr kumimoji="0" lang="en-US" altLang="zh-CN" sz="5000" b="1" i="1"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6000" b="1" i="1"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拓展思考</a:t>
            </a:r>
            <a:endParaRPr kumimoji="0" lang="zh-CN" altLang="en-US" sz="6000" b="1" i="1"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blinds/>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6627" name="Rectangle 2"/>
          <p:cNvSpPr>
            <a:spLocks noGrp="1"/>
          </p:cNvSpPr>
          <p:nvPr>
            <p:ph type="title"/>
          </p:nvPr>
        </p:nvSpPr>
        <p:spPr>
          <a:xfrm>
            <a:off x="323850" y="260350"/>
            <a:ext cx="8424863" cy="792163"/>
          </a:xfrm>
          <a:gradFill rotWithShape="1">
            <a:gsLst>
              <a:gs pos="0">
                <a:srgbClr val="CCFF66">
                  <a:alpha val="100000"/>
                </a:srgbClr>
              </a:gs>
              <a:gs pos="50000">
                <a:srgbClr val="FFCC00">
                  <a:alpha val="100000"/>
                </a:srgbClr>
              </a:gs>
              <a:gs pos="100000">
                <a:srgbClr val="CCFF66">
                  <a:alpha val="100000"/>
                </a:srgbClr>
              </a:gs>
            </a:gsLst>
            <a:lin ang="5400000" scaled="1"/>
            <a:tileRect/>
          </a:gradFill>
        </p:spPr>
        <p:txBody>
          <a:bodyPr vert="horz" wrap="square" lIns="91440" tIns="45720" rIns="91440" bIns="45720" anchor="t"/>
          <a:lstStyle/>
          <a:p>
            <a:pPr algn="l" eaLnBrk="1" hangingPunct="1"/>
            <a:r>
              <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a:t>
            </a:r>
            <a:r>
              <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缺乏正确价值观的后果</a:t>
            </a:r>
            <a:endPar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5827" name="Rectangle 3"/>
          <p:cNvSpPr>
            <a:spLocks noGrp="1" noChangeArrowheads="1"/>
          </p:cNvSpPr>
          <p:nvPr>
            <p:ph idx="1"/>
          </p:nvPr>
        </p:nvSpPr>
        <p:spPr>
          <a:xfrm>
            <a:off x="393700" y="1052513"/>
            <a:ext cx="8355013" cy="5400675"/>
          </a:xfrm>
          <a:gradFill rotWithShape="1">
            <a:gsLst>
              <a:gs pos="0">
                <a:srgbClr val="FFFF00"/>
              </a:gs>
              <a:gs pos="50000">
                <a:srgbClr val="FFFF99"/>
              </a:gs>
              <a:gs pos="100000">
                <a:srgbClr val="FFFF00"/>
              </a:gs>
            </a:gsLst>
            <a:lin ang="5400000" scaled="1"/>
          </a:grad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与社会核心价值背道而驰，缺乏对未来的信念，必然</a:t>
            </a:r>
            <a:r>
              <a:rPr kumimoji="0" lang="zh-CN" altLang="en-US" sz="24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rPr>
              <a:t>造成精神空虚，思想空虚，感情空虚，行动空虚，或者多变。</a:t>
            </a:r>
            <a:endParaRPr kumimoji="0" lang="zh-CN" altLang="en-US" sz="24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没有明确的人生目的。</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没有人生信仰信念。</a:t>
            </a:r>
            <a:endPar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追求叛逆。</a:t>
            </a:r>
            <a:endPar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颠倒是非：</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把懒惰当作幸福，把责任感当作负担，把道德当作束缚，把叛逆和反道德当作追求美，把寄生虫当作快乐。</a:t>
            </a:r>
            <a:endPar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空虚感：</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内心精神空虚，没有任何东西能够维持精神持续稳定。</a:t>
            </a:r>
            <a:endPar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恐惧感：</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悲观失望，追求精神刺激，过一天算一天，依靠星座算命。</a:t>
            </a:r>
            <a:endPar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孤独感：</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感到失落无助，失去生存希望。</a:t>
            </a:r>
            <a:endPar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仇恨感：</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感到一切都不可相信，一切人都是对头敌人。</a:t>
            </a:r>
            <a:endPar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追求“时尚”</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。衣服和化妆不能代替价值和精神需要。</a:t>
            </a:r>
            <a:endPar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拜金主义：</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金钱为核心价值。</a:t>
            </a:r>
            <a:endPar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1" fontAlgn="base" latinLnBrk="0" hangingPunct="1">
              <a:lnSpc>
                <a:spcPct val="100000"/>
              </a:lnSpc>
              <a:spcBef>
                <a:spcPts val="600"/>
              </a:spcBef>
              <a:spcAft>
                <a:spcPct val="0"/>
              </a:spcAft>
              <a:buClr>
                <a:schemeClr val="accent2"/>
              </a:buClr>
              <a:buSzPct val="60000"/>
              <a:buFont typeface="Wingdings" panose="05000000000000000000" pitchFamily="2" charset="2"/>
              <a:buChar char="q"/>
              <a:defRPr/>
            </a:pPr>
            <a:r>
              <a:rPr kumimoji="0" lang="zh-CN" altLang="en-US" sz="2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追求强势（厉害），</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欺负弱者。</a:t>
            </a:r>
            <a:endParaRPr kumimoji="0" lang="en-US" altLang="zh-CN"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只求形式美。</a:t>
            </a: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不作价值判断、目的判断、利害判断、道德判断。</a:t>
            </a:r>
            <a:endPar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endPar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7651" name="Rectangle 2"/>
          <p:cNvSpPr>
            <a:spLocks noGrp="1"/>
          </p:cNvSpPr>
          <p:nvPr>
            <p:ph idx="1"/>
          </p:nvPr>
        </p:nvSpPr>
        <p:spPr>
          <a:xfrm>
            <a:off x="395288" y="981075"/>
            <a:ext cx="8424862" cy="5400675"/>
          </a:xfrm>
          <a:solidFill>
            <a:srgbClr val="FFFF00">
              <a:alpha val="100000"/>
            </a:srgbClr>
          </a:solidFill>
        </p:spPr>
        <p:txBody>
          <a:bodyPr vert="horz" wrap="square" lIns="91440" tIns="45720" rIns="91440" bIns="45720" anchor="t"/>
          <a:lstStyle/>
          <a:p>
            <a:pPr eaLnBrk="1" hangingPunct="1">
              <a:spcBef>
                <a:spcPts val="1200"/>
              </a:spcBef>
            </a:pPr>
            <a:r>
              <a:rPr lang="zh-CN" altLang="en-US" sz="2400" b="1" dirty="0">
                <a:solidFill>
                  <a:srgbClr val="3333CC"/>
                </a:solidFill>
                <a:latin typeface="微软雅黑" panose="020B0503020204020204" pitchFamily="34" charset="-122"/>
                <a:ea typeface="微软雅黑" panose="020B0503020204020204" pitchFamily="34" charset="-122"/>
              </a:rPr>
              <a:t>缺乏人格，追求“偶像崇拜”</a:t>
            </a:r>
            <a:r>
              <a:rPr lang="zh-CN" altLang="en-US" sz="2200" b="1" dirty="0">
                <a:latin typeface="微软雅黑" panose="020B0503020204020204" pitchFamily="34" charset="-122"/>
                <a:ea typeface="微软雅黑" panose="020B0503020204020204" pitchFamily="34" charset="-122"/>
              </a:rPr>
              <a:t>（大师，名人，权威，星，秀，模，各种形式），试图用偶像填充内心空虚。偶像不能代替人生信仰信念。</a:t>
            </a:r>
            <a:endParaRPr lang="zh-CN" altLang="en-US" sz="2200" b="1" dirty="0">
              <a:latin typeface="微软雅黑" panose="020B0503020204020204" pitchFamily="34" charset="-122"/>
              <a:ea typeface="微软雅黑" panose="020B0503020204020204" pitchFamily="34" charset="-122"/>
            </a:endParaRPr>
          </a:p>
          <a:p>
            <a:pPr eaLnBrk="1" hangingPunct="1">
              <a:spcBef>
                <a:spcPts val="1200"/>
              </a:spcBef>
            </a:pPr>
            <a:r>
              <a:rPr lang="zh-CN" altLang="en-US" sz="2400" b="1" dirty="0">
                <a:solidFill>
                  <a:srgbClr val="3333CC"/>
                </a:solidFill>
                <a:latin typeface="微软雅黑" panose="020B0503020204020204" pitchFamily="34" charset="-122"/>
                <a:ea typeface="微软雅黑" panose="020B0503020204020204" pitchFamily="34" charset="-122"/>
              </a:rPr>
              <a:t>缺乏人生目的和信仰的人一般怕死。</a:t>
            </a:r>
            <a:endParaRPr lang="zh-CN" altLang="en-US" sz="2400" b="1" dirty="0">
              <a:solidFill>
                <a:srgbClr val="3333CC"/>
              </a:solidFill>
              <a:latin typeface="微软雅黑" panose="020B0503020204020204" pitchFamily="34" charset="-122"/>
              <a:ea typeface="微软雅黑" panose="020B0503020204020204" pitchFamily="34" charset="-122"/>
            </a:endParaRPr>
          </a:p>
          <a:p>
            <a:pPr eaLnBrk="1" hangingPunct="1">
              <a:spcBef>
                <a:spcPts val="1200"/>
              </a:spcBef>
            </a:pPr>
            <a:r>
              <a:rPr lang="zh-CN" altLang="en-US" sz="2400" b="1" dirty="0">
                <a:solidFill>
                  <a:srgbClr val="3333CC"/>
                </a:solidFill>
                <a:latin typeface="微软雅黑" panose="020B0503020204020204" pitchFamily="34" charset="-122"/>
                <a:ea typeface="微软雅黑" panose="020B0503020204020204" pitchFamily="34" charset="-122"/>
              </a:rPr>
              <a:t>寻求感官刺激。</a:t>
            </a:r>
            <a:r>
              <a:rPr lang="zh-CN" altLang="en-US" sz="2200" b="1" dirty="0">
                <a:latin typeface="微软雅黑" panose="020B0503020204020204" pitchFamily="34" charset="-122"/>
                <a:ea typeface="微软雅黑" panose="020B0503020204020204" pitchFamily="34" charset="-122"/>
              </a:rPr>
              <a:t>吃穿玩乐叛逆等，追求视觉刺激，味觉刺激，触觉刺激，精神刺激，毒品刺激，性刺激。每次刺激阈值都会升高，最终刺激失效，自杀。</a:t>
            </a:r>
            <a:endParaRPr lang="zh-CN" altLang="en-US" sz="2200" b="1" dirty="0">
              <a:latin typeface="微软雅黑" panose="020B0503020204020204" pitchFamily="34" charset="-122"/>
              <a:ea typeface="微软雅黑" panose="020B0503020204020204" pitchFamily="34" charset="-122"/>
            </a:endParaRPr>
          </a:p>
          <a:p>
            <a:pPr eaLnBrk="1" hangingPunct="1">
              <a:spcBef>
                <a:spcPts val="1200"/>
              </a:spcBef>
            </a:pPr>
            <a:r>
              <a:rPr lang="zh-CN" altLang="en-US" sz="2400" b="1" dirty="0">
                <a:solidFill>
                  <a:srgbClr val="3333CC"/>
                </a:solidFill>
                <a:latin typeface="微软雅黑" panose="020B0503020204020204" pitchFamily="34" charset="-122"/>
                <a:ea typeface="微软雅黑" panose="020B0503020204020204" pitchFamily="34" charset="-122"/>
              </a:rPr>
              <a:t>盲目“求新求变”。</a:t>
            </a:r>
            <a:r>
              <a:rPr lang="zh-CN" altLang="en-US" sz="2200" b="1" dirty="0">
                <a:latin typeface="微软雅黑" panose="020B0503020204020204" pitchFamily="34" charset="-122"/>
                <a:ea typeface="微软雅黑" panose="020B0503020204020204" pitchFamily="34" charset="-122"/>
              </a:rPr>
              <a:t>寻求精神刺激，生活方式、目的、感情总在变，缺乏忠诚观念。</a:t>
            </a:r>
            <a:r>
              <a:rPr lang="zh-CN" altLang="en-US" sz="2400" b="1" dirty="0">
                <a:solidFill>
                  <a:srgbClr val="3333CC"/>
                </a:solidFill>
                <a:latin typeface="微软雅黑" panose="020B0503020204020204" pitchFamily="34" charset="-122"/>
                <a:ea typeface="微软雅黑" panose="020B0503020204020204" pitchFamily="34" charset="-122"/>
              </a:rPr>
              <a:t>有人生目的和价值的人具有原则，具有明确的目标，是追求完美，追求尽善尽美。</a:t>
            </a:r>
            <a:endParaRPr lang="zh-CN" altLang="en-US" sz="2400" b="1" dirty="0">
              <a:solidFill>
                <a:srgbClr val="3333CC"/>
              </a:solidFill>
              <a:latin typeface="微软雅黑" panose="020B0503020204020204" pitchFamily="34" charset="-122"/>
              <a:ea typeface="微软雅黑" panose="020B0503020204020204" pitchFamily="34" charset="-122"/>
            </a:endParaRPr>
          </a:p>
          <a:p>
            <a:pPr eaLnBrk="1" hangingPunct="1">
              <a:spcBef>
                <a:spcPts val="1200"/>
              </a:spcBef>
            </a:pPr>
            <a:r>
              <a:rPr lang="zh-CN" altLang="en-US" sz="2400" b="1" dirty="0">
                <a:solidFill>
                  <a:srgbClr val="3333CC"/>
                </a:solidFill>
                <a:latin typeface="微软雅黑" panose="020B0503020204020204" pitchFamily="34" charset="-122"/>
                <a:ea typeface="微软雅黑" panose="020B0503020204020204" pitchFamily="34" charset="-122"/>
              </a:rPr>
              <a:t>“科学是</a:t>
            </a:r>
            <a:r>
              <a:rPr lang="en-US" altLang="zh-CN" sz="2400" b="1" dirty="0">
                <a:solidFill>
                  <a:srgbClr val="3333CC"/>
                </a:solidFill>
                <a:latin typeface="微软雅黑" panose="020B0503020204020204" pitchFamily="34" charset="-122"/>
                <a:ea typeface="微软雅黑" panose="020B0503020204020204" pitchFamily="34" charset="-122"/>
              </a:rPr>
              <a:t>21</a:t>
            </a:r>
            <a:r>
              <a:rPr lang="zh-CN" altLang="en-US" sz="2400" b="1" dirty="0">
                <a:solidFill>
                  <a:srgbClr val="3333CC"/>
                </a:solidFill>
                <a:latin typeface="微软雅黑" panose="020B0503020204020204" pitchFamily="34" charset="-122"/>
                <a:ea typeface="微软雅黑" panose="020B0503020204020204" pitchFamily="34" charset="-122"/>
              </a:rPr>
              <a:t>世纪的文化“</a:t>
            </a:r>
            <a:r>
              <a:rPr lang="zh-CN" altLang="en-US" sz="2200" b="1" dirty="0">
                <a:latin typeface="微软雅黑" panose="020B0503020204020204" pitchFamily="34" charset="-122"/>
                <a:ea typeface="微软雅黑" panose="020B0503020204020204" pitchFamily="34" charset="-122"/>
              </a:rPr>
              <a:t>企图用科学知识代替精神需要。科学是手段工具，不是目的。科学可以满足物质需要，无法满足精神需要，不然，科学家就不会有精神问题。</a:t>
            </a:r>
            <a:endParaRPr lang="zh-CN" altLang="en-US" sz="2200" b="1" dirty="0">
              <a:latin typeface="微软雅黑" panose="020B0503020204020204" pitchFamily="34" charset="-122"/>
              <a:ea typeface="微软雅黑" panose="020B0503020204020204" pitchFamily="34" charset="-122"/>
            </a:endParaRPr>
          </a:p>
        </p:txBody>
      </p:sp>
      <p:sp>
        <p:nvSpPr>
          <p:cNvPr id="27652" name="Rectangle 2"/>
          <p:cNvSpPr>
            <a:spLocks noGrp="1"/>
          </p:cNvSpPr>
          <p:nvPr>
            <p:ph type="title"/>
          </p:nvPr>
        </p:nvSpPr>
        <p:spPr>
          <a:xfrm>
            <a:off x="395288" y="115888"/>
            <a:ext cx="8229600" cy="793750"/>
          </a:xfrm>
          <a:gradFill rotWithShape="1">
            <a:gsLst>
              <a:gs pos="0">
                <a:srgbClr val="CCFF66">
                  <a:alpha val="100000"/>
                </a:srgbClr>
              </a:gs>
              <a:gs pos="50000">
                <a:srgbClr val="FFCC00">
                  <a:alpha val="100000"/>
                </a:srgbClr>
              </a:gs>
              <a:gs pos="100000">
                <a:srgbClr val="CCFF66">
                  <a:alpha val="100000"/>
                </a:srgbClr>
              </a:gs>
            </a:gsLst>
            <a:lin ang="5400000" scaled="1"/>
            <a:tileRect/>
          </a:gradFill>
        </p:spPr>
        <p:txBody>
          <a:bodyPr vert="horz" wrap="square" lIns="91440" tIns="45720" rIns="91440" bIns="45720" anchor="t"/>
          <a:lstStyle/>
          <a:p>
            <a:pPr algn="l" eaLnBrk="1" hangingPunct="1"/>
            <a:r>
              <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a:t>
            </a:r>
            <a:r>
              <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缺乏正确价值观的后果</a:t>
            </a:r>
            <a:endPar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63491" name="Rectangle 3"/>
          <p:cNvSpPr>
            <a:spLocks noGrp="1"/>
          </p:cNvSpPr>
          <p:nvPr>
            <p:ph idx="1"/>
          </p:nvPr>
        </p:nvSpPr>
        <p:spPr>
          <a:xfrm>
            <a:off x="313690" y="927100"/>
            <a:ext cx="8229600" cy="5649595"/>
          </a:xfrm>
          <a:gradFill rotWithShape="1">
            <a:gsLst>
              <a:gs pos="0">
                <a:srgbClr val="99FF33">
                  <a:alpha val="100000"/>
                </a:srgbClr>
              </a:gs>
              <a:gs pos="50000">
                <a:srgbClr val="FFFF00">
                  <a:alpha val="100000"/>
                </a:srgbClr>
              </a:gs>
              <a:gs pos="100000">
                <a:srgbClr val="99FF33">
                  <a:alpha val="100000"/>
                </a:srgbClr>
              </a:gs>
            </a:gsLst>
            <a:lin ang="5400000" scaled="1"/>
            <a:tileRect/>
          </a:gradFill>
        </p:spPr>
        <p:txBody>
          <a:bodyPr vert="horz" wrap="square" lIns="91440" tIns="45720" rIns="91440" bIns="45720" anchor="t"/>
          <a:lstStyle/>
          <a:p>
            <a:pPr lvl="1" eaLnBrk="1" hangingPunct="1">
              <a:lnSpc>
                <a:spcPct val="95000"/>
              </a:lnSpc>
            </a:pPr>
            <a:r>
              <a:rPr lang="zh-CN" altLang="en-US"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知识不能代替精神需要，能力不能代替精神需要。</a:t>
            </a:r>
            <a:endParaRPr lang="zh-CN" altLang="en-US" sz="2200"/>
          </a:p>
          <a:p>
            <a:pPr lvl="1" eaLnBrk="1" hangingPunct="1">
              <a:lnSpc>
                <a:spcPct val="95000"/>
              </a:lnSpc>
            </a:pP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信仰：</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是最高精神需要；</a:t>
            </a:r>
            <a:r>
              <a:rPr lang="zh-CN" altLang="en-US" sz="2200" b="1" dirty="0">
                <a:solidFill>
                  <a:srgbClr val="008000"/>
                </a:solidFill>
                <a:latin typeface="微软雅黑" panose="020B0503020204020204" pitchFamily="34" charset="-122"/>
                <a:ea typeface="微软雅黑" panose="020B0503020204020204" pitchFamily="34" charset="-122"/>
                <a:cs typeface="微软雅黑" panose="020B0503020204020204" pitchFamily="34" charset="-122"/>
              </a:rPr>
              <a:t>精神重于物质</a:t>
            </a:r>
            <a:endParaRPr lang="zh-CN" altLang="en-US" sz="2200" b="1" dirty="0">
              <a:solidFill>
                <a:srgbClr val="0080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95000"/>
              </a:lnSpc>
            </a:pP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信念：</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耐心（忍耐）和期望是人生精神动力</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95000"/>
              </a:lnSpc>
            </a:pP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信念：</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善有善报，人生是苦，刻苦终有结果</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sz="22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偶像崇拜</a:t>
            </a:r>
            <a:r>
              <a:rPr lang="en-US" altLang="zh-CN" sz="22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是缺乏精神支柱的表现</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sz="22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自我中心——</a:t>
            </a:r>
            <a:r>
              <a:rPr lang="zh-CN" altLang="en-US" sz="2200" b="1" dirty="0">
                <a:solidFill>
                  <a:srgbClr val="008000"/>
                </a:solidFill>
                <a:latin typeface="微软雅黑" panose="020B0503020204020204" pitchFamily="34" charset="-122"/>
                <a:ea typeface="微软雅黑" panose="020B0503020204020204" pitchFamily="34" charset="-122"/>
                <a:cs typeface="微软雅黑" panose="020B0503020204020204" pitchFamily="34" charset="-122"/>
              </a:rPr>
              <a:t>是没脱离婴儿期的表现</a:t>
            </a:r>
            <a:endParaRPr lang="zh-CN" altLang="en-US" sz="2200" b="1" dirty="0">
              <a:solidFill>
                <a:srgbClr val="008000"/>
              </a:solidFill>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爱心/善良/亲情/理想高于一切。</a:t>
            </a:r>
            <a:endParaRPr lang="zh-CN" altLang="en-US" sz="2200" b="1"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爱心善良化解敌意。</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金钱、名利、地位、实力是人生虚幻,不是核心价值。</a:t>
            </a:r>
            <a:endParaRPr lang="zh-CN" altLang="en-US" sz="2200" b="1"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95000"/>
              </a:lnSpc>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独立最重要/独立通往孤立？</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95000"/>
              </a:lnSpc>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知识改变命运是幻觉。</a:t>
            </a:r>
            <a:endParaRPr lang="zh-CN" altLang="en-US" sz="2200" b="1"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95000"/>
              </a:lnSpc>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人生追求快乐是虚幻</a:t>
            </a:r>
            <a:r>
              <a:rPr lang="en-US" altLang="zh-CN" sz="22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快乐是痛苦的表达方式。</a:t>
            </a:r>
            <a:endParaRPr lang="zh-CN" altLang="en-US" sz="2200" b="1"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95000"/>
              </a:lnSpc>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人的生存需要物质条件，物质条件是靠劳动创造的。但是更重要的是精神需要，是物质条件不能代替的。</a:t>
            </a:r>
            <a:endParaRPr lang="zh-CN" altLang="en-US" sz="2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301625" y="200660"/>
            <a:ext cx="8209915" cy="632460"/>
          </a:xfrm>
          <a:prstGeom prst="rect">
            <a:avLst/>
          </a:prstGeom>
          <a:blipFill>
            <a:blip r:embed="rId1"/>
          </a:blipFill>
        </p:spPr>
        <p:txBody>
          <a:bodyPr wrap="square" rtlCol="0">
            <a:spAutoFit/>
          </a:bodyPr>
          <a:p>
            <a:pPr>
              <a:lnSpc>
                <a:spcPct val="110000"/>
              </a:lnSpc>
              <a:spcBef>
                <a:spcPts val="1200"/>
              </a:spcBef>
              <a:spcAft>
                <a:spcPts val="1200"/>
              </a:spcAft>
            </a:pPr>
            <a:r>
              <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二、精神需要的核心是人生目的和人生信仰</a:t>
            </a:r>
            <a:endParaRPr lang="zh-CN" altLang="en-US" sz="3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blinds/>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 name="文本框 1"/>
          <p:cNvSpPr txBox="1"/>
          <p:nvPr/>
        </p:nvSpPr>
        <p:spPr>
          <a:xfrm>
            <a:off x="538480" y="200660"/>
            <a:ext cx="7973060" cy="755650"/>
          </a:xfrm>
          <a:prstGeom prst="rect">
            <a:avLst/>
          </a:prstGeom>
          <a:blipFill>
            <a:blip r:embed="rId1"/>
          </a:blipFill>
        </p:spPr>
        <p:txBody>
          <a:bodyPr wrap="square" rtlCol="0">
            <a:spAutoFit/>
          </a:bodyPr>
          <a:p>
            <a:pPr>
              <a:lnSpc>
                <a:spcPct val="120000"/>
              </a:lnSpc>
              <a:spcBef>
                <a:spcPts val="0"/>
              </a:spcBef>
              <a:spcAft>
                <a:spcPts val="0"/>
              </a:spcAft>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三、传统文化中的质朴理念</a:t>
            </a: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内容占位符 2"/>
          <p:cNvSpPr/>
          <p:nvPr>
            <p:ph idx="1"/>
          </p:nvPr>
        </p:nvSpPr>
        <p:spPr/>
        <p:txBody>
          <a:bodyPr/>
          <a:p>
            <a:endParaRPr lang="zh-CN" altLang="en-US"/>
          </a:p>
        </p:txBody>
      </p:sp>
      <p:sp>
        <p:nvSpPr>
          <p:cNvPr id="4" name="Rectangle 3"/>
          <p:cNvSpPr>
            <a:spLocks noGrp="1"/>
          </p:cNvSpPr>
          <p:nvPr/>
        </p:nvSpPr>
        <p:spPr>
          <a:xfrm>
            <a:off x="491490" y="1122680"/>
            <a:ext cx="8112760" cy="5264150"/>
          </a:xfrm>
          <a:prstGeom prst="rect">
            <a:avLst/>
          </a:prstGeom>
          <a:gradFill rotWithShape="1">
            <a:gsLst>
              <a:gs pos="0">
                <a:srgbClr val="FFCC00">
                  <a:alpha val="100000"/>
                </a:srgbClr>
              </a:gs>
              <a:gs pos="50000">
                <a:srgbClr val="CCFF66">
                  <a:alpha val="100000"/>
                </a:srgbClr>
              </a:gs>
              <a:gs pos="100000">
                <a:srgbClr val="FFCC00">
                  <a:alpha val="100000"/>
                </a:srgbClr>
              </a:gs>
            </a:gsLst>
            <a:lin ang="5400000" scaled="1"/>
            <a:tileRect/>
          </a:grad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lvl="1" eaLnBrk="1" hangingPunct="1">
              <a:lnSpc>
                <a:spcPct val="110000"/>
              </a:lnSpc>
            </a:pPr>
            <a:r>
              <a:rPr lang="zh-CN" altLang="en-US" b="1" dirty="0">
                <a:solidFill>
                  <a:srgbClr val="008000"/>
                </a:solidFill>
                <a:latin typeface="微软雅黑" panose="020B0503020204020204" pitchFamily="34" charset="-122"/>
                <a:ea typeface="微软雅黑" panose="020B0503020204020204" pitchFamily="34" charset="-122"/>
              </a:rPr>
              <a:t>百善孝为先。</a:t>
            </a:r>
            <a:endParaRPr lang="zh-CN" altLang="en-US" b="1" dirty="0">
              <a:solidFill>
                <a:srgbClr val="008000"/>
              </a:solidFill>
              <a:latin typeface="微软雅黑" panose="020B0503020204020204" pitchFamily="34" charset="-122"/>
              <a:ea typeface="微软雅黑" panose="020B0503020204020204" pitchFamily="34" charset="-122"/>
            </a:endParaRPr>
          </a:p>
          <a:p>
            <a:pPr lvl="1" eaLnBrk="1" hangingPunct="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家国情怀：修身、齐家、治国、平天下！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在家靠父母，在外靠社会。</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经济问题无朋友？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应该帮助穷人，弱者？</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勤奋是生存的基础。</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年轻人吃苦是福。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地位越高，越要能吃亏。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eaLnBrk="1" hangingPunct="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男人有钱易变坏，女人变坏就有钱。</a:t>
            </a:r>
            <a:endParaRPr lang="zh-CN" altLang="en-US" b="1" dirty="0">
              <a:latin typeface="宋体" panose="02010600030101010101" pitchFamily="2" charset="-122"/>
            </a:endParaRPr>
          </a:p>
          <a:p>
            <a:pPr lvl="1" eaLnBrk="1" hangingPunct="1">
              <a:lnSpc>
                <a:spcPct val="110000"/>
              </a:lnSpc>
            </a:pPr>
            <a:r>
              <a:rPr lang="zh-CN" altLang="en-US" b="1" dirty="0">
                <a:solidFill>
                  <a:srgbClr val="008000"/>
                </a:solidFill>
                <a:latin typeface="微软雅黑" panose="020B0503020204020204" pitchFamily="34" charset="-122"/>
                <a:ea typeface="微软雅黑" panose="020B0503020204020204" pitchFamily="34" charset="-122"/>
              </a:rPr>
              <a:t>自律、慎独：</a:t>
            </a:r>
            <a:r>
              <a:rPr lang="zh-CN" altLang="en-US" b="1" dirty="0">
                <a:solidFill>
                  <a:srgbClr val="008000"/>
                </a:solidFill>
                <a:latin typeface="微软雅黑" panose="020B0503020204020204" pitchFamily="34" charset="-122"/>
                <a:ea typeface="微软雅黑" panose="020B0503020204020204" pitchFamily="34" charset="-122"/>
              </a:rPr>
              <a:t>无监督的权力容易腐败。</a:t>
            </a:r>
            <a:endParaRPr lang="zh-CN" altLang="en-US" b="1" dirty="0">
              <a:solidFill>
                <a:srgbClr val="008000"/>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sz="2100" b="1" dirty="0">
              <a:solidFill>
                <a:srgbClr val="008000"/>
              </a:solidFill>
              <a:latin typeface="黑体" panose="02010609060101010101" pitchFamily="2" charset="-122"/>
              <a:ea typeface="黑体" panose="02010609060101010101" pitchFamily="2" charset="-122"/>
            </a:endParaRPr>
          </a:p>
        </p:txBody>
      </p:sp>
    </p:spTree>
  </p:cSld>
  <p:clrMapOvr>
    <a:masterClrMapping/>
  </p:clrMapOvr>
  <p:transition>
    <p:blinds/>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灯片编号占位符 6"/>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00706" name="Rectangle 2"/>
          <p:cNvSpPr>
            <a:spLocks noGrp="1" noChangeArrowheads="1"/>
          </p:cNvSpPr>
          <p:nvPr>
            <p:ph sz="half" idx="1"/>
          </p:nvPr>
        </p:nvSpPr>
        <p:spPr>
          <a:xfrm>
            <a:off x="386080" y="1266190"/>
            <a:ext cx="8376920" cy="5114290"/>
          </a:xfrm>
          <a:gradFill rotWithShape="1">
            <a:gsLst>
              <a:gs pos="0">
                <a:schemeClr val="folHlink"/>
              </a:gs>
              <a:gs pos="50000">
                <a:srgbClr val="FFFF00"/>
              </a:gs>
              <a:gs pos="100000">
                <a:schemeClr val="folHlink"/>
              </a:gs>
            </a:gsLst>
            <a:lin ang="5400000" scaled="1"/>
          </a:gradFill>
        </p:spPr>
        <p:txBody>
          <a:bodyPr vert="horz" wrap="square" lIns="91440" tIns="45720" rIns="91440" bIns="45720" numCol="1" anchor="t" anchorCtr="0" compatLnSpc="1"/>
          <a:lstStyle/>
          <a:p>
            <a:pPr marL="669925" marR="0" lvl="1" indent="-325755" algn="l" defTabSz="914400" rtl="0" eaLnBrk="1" fontAlgn="base" latinLnBrk="0" hangingPunct="1">
              <a:lnSpc>
                <a:spcPct val="100000"/>
              </a:lnSpc>
              <a:spcBef>
                <a:spcPts val="1200"/>
              </a:spcBef>
              <a:spcAft>
                <a:spcPct val="0"/>
              </a:spcAft>
              <a:buClr>
                <a:schemeClr val="accent2"/>
              </a:buClr>
              <a:buSzPct val="60000"/>
              <a:buFont typeface="Wingdings" panose="05000000000000000000" pitchFamily="2" charset="2"/>
              <a:buChar char="q"/>
              <a:defRPr/>
            </a:pPr>
            <a:r>
              <a:rPr kumimoji="0" lang="zh-CN" altLang="en-US"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竞争造就不善良。</a:t>
            </a: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荣誉</a:t>
            </a:r>
            <a:r>
              <a:rPr kumimoji="0" lang="en-US" altLang="zh-CN"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地位</a:t>
            </a:r>
            <a:r>
              <a:rPr kumimoji="0" lang="en-US" altLang="zh-CN"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学历最重要？</a:t>
            </a:r>
            <a:endPar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spcAft>
                <a:spcPct val="0"/>
              </a:spcAft>
              <a:buClr>
                <a:schemeClr val="accent2"/>
              </a:buClr>
              <a:buSzPct val="60000"/>
              <a:buFont typeface="Wingdings" panose="05000000000000000000" pitchFamily="2" charset="2"/>
              <a:buChar char="q"/>
              <a:defRPr/>
            </a:pP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家庭很</a:t>
            </a: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重要，</a:t>
            </a:r>
            <a:r>
              <a:rPr kumimoji="0" lang="zh-CN" altLang="en-US" b="1" i="0" u="none" strike="noStrike" kern="0" cap="none" spc="0" normalizeH="0" baseline="0" noProof="0" dirty="0" smtClean="0">
                <a:ln>
                  <a:noFill/>
                </a:ln>
                <a:solidFill>
                  <a:srgbClr val="008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家和万事兴。</a:t>
            </a:r>
            <a:endParaRPr kumimoji="0" lang="zh-CN" altLang="en-US" sz="2000" b="1" i="0" u="none" strike="noStrike" kern="0" cap="none" spc="0" normalizeH="0" baseline="0" noProof="0" dirty="0" smtClean="0">
              <a:ln>
                <a:noFill/>
              </a:ln>
              <a:solidFill>
                <a:srgbClr val="008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buClr>
                <a:schemeClr val="accent2"/>
              </a:buClr>
              <a:buSzPct val="60000"/>
              <a:buFont typeface="Wingdings" panose="05000000000000000000" pitchFamily="2" charset="2"/>
              <a:buChar char="q"/>
              <a:defRPr/>
            </a:pP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谦卑的人是强者。</a:t>
            </a:r>
            <a:endPar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buClr>
                <a:schemeClr val="accent2"/>
              </a:buClr>
              <a:buSzPct val="60000"/>
              <a:buFont typeface="Wingdings" panose="05000000000000000000" pitchFamily="2" charset="2"/>
              <a:buChar char="q"/>
              <a:defRPr/>
            </a:pP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应该适应环境？</a:t>
            </a:r>
            <a:r>
              <a:rPr kumimoji="0" lang="zh-CN" altLang="en-US" sz="220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应该改变环境？</a:t>
            </a:r>
            <a:endPar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buClr>
                <a:schemeClr val="accent2"/>
              </a:buClr>
              <a:buSzPct val="60000"/>
              <a:buFont typeface="Wingdings" panose="05000000000000000000" pitchFamily="2" charset="2"/>
              <a:buChar char="q"/>
              <a:defRPr/>
            </a:pP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挫折是财富。</a:t>
            </a:r>
            <a:endPar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buClr>
                <a:schemeClr val="accent2"/>
              </a:buClr>
              <a:buSzPct val="60000"/>
              <a:buFont typeface="Wingdings" panose="05000000000000000000" pitchFamily="2" charset="2"/>
              <a:buChar char="q"/>
              <a:defRPr/>
            </a:pP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应该孝敬长辈；应该尊重人。</a:t>
            </a:r>
            <a:endPar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buClr>
                <a:schemeClr val="accent2"/>
              </a:buClr>
              <a:buSzPct val="60000"/>
              <a:buFont typeface="Wingdings" panose="05000000000000000000" pitchFamily="2" charset="2"/>
              <a:buChar char="q"/>
              <a:defRPr/>
            </a:pP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害人之心不可有。</a:t>
            </a:r>
            <a:endPar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buClr>
                <a:schemeClr val="accent2"/>
              </a:buClr>
              <a:buSzPct val="60000"/>
              <a:buFont typeface="Wingdings" panose="05000000000000000000" pitchFamily="2" charset="2"/>
              <a:buChar char="q"/>
              <a:defRPr/>
            </a:pP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快乐是腐败的借口。</a:t>
            </a:r>
            <a:endPar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buClr>
                <a:schemeClr val="accent2"/>
              </a:buClr>
              <a:buSzPct val="60000"/>
              <a:buFont typeface="Wingdings" panose="05000000000000000000" pitchFamily="2" charset="2"/>
              <a:buChar char="q"/>
              <a:defRPr/>
            </a:pP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必须群体合作/</a:t>
            </a:r>
            <a:r>
              <a:rPr kumimoji="0" lang="zh-CN" altLang="en-US" sz="220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必须斗争？</a:t>
            </a:r>
            <a:endParaRPr kumimoji="0" lang="zh-CN" altLang="en-US" sz="220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buClr>
                <a:schemeClr val="accent2"/>
              </a:buClr>
              <a:buSzPct val="60000"/>
              <a:buFont typeface="Wingdings" panose="05000000000000000000" pitchFamily="2" charset="2"/>
              <a:buChar char="q"/>
              <a:defRPr/>
            </a:pPr>
            <a:r>
              <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人际交往必须沟通/</a:t>
            </a:r>
            <a:r>
              <a:rPr kumimoji="0" lang="zh-CN" altLang="en-US" sz="220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必须妥协？</a:t>
            </a:r>
            <a:endParaRPr kumimoji="0" lang="zh-CN" altLang="en-US" sz="220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669925" marR="0" lvl="1" indent="-325755" algn="l" defTabSz="914400" rtl="0" eaLnBrk="1" fontAlgn="base" latinLnBrk="0" hangingPunct="1">
              <a:lnSpc>
                <a:spcPct val="100000"/>
              </a:lnSpc>
              <a:spcBef>
                <a:spcPts val="1200"/>
              </a:spcBef>
              <a:spcAft>
                <a:spcPct val="0"/>
              </a:spcAft>
              <a:buClr>
                <a:schemeClr val="accent2"/>
              </a:buClr>
              <a:buSzPct val="60000"/>
              <a:buFont typeface="Wingdings" panose="05000000000000000000" pitchFamily="2" charset="2"/>
              <a:buChar char="q"/>
              <a:defRPr/>
            </a:pPr>
            <a:endParaRPr kumimoji="0" lang="zh-CN" altLang="en-US" sz="2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386080" y="193675"/>
            <a:ext cx="8301355" cy="1038860"/>
          </a:xfrm>
          <a:prstGeom prst="rect">
            <a:avLst/>
          </a:prstGeom>
          <a:blipFill>
            <a:blip r:embed="rId1"/>
          </a:blipFill>
        </p:spPr>
        <p:txBody>
          <a:bodyPr wrap="square" rtlCol="0">
            <a:spAutoFit/>
          </a:bodyPr>
          <a:p>
            <a:pPr marL="0" lvl="1">
              <a:lnSpc>
                <a:spcPct val="110000"/>
              </a:lnSpc>
            </a:pPr>
            <a:r>
              <a:rPr lang="zh-CN" altLang="en-US"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四、中国传统文化价值理念</a:t>
            </a:r>
            <a:r>
              <a:rPr lang="zh-CN" altLang="en-US"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体现</a:t>
            </a:r>
            <a:r>
              <a:rPr lang="zh-CN" altLang="en-US"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在</a:t>
            </a:r>
            <a:r>
              <a:rPr lang="en-US" altLang="zh-CN"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a:t>
            </a:r>
            <a:r>
              <a:rPr lang="zh-CN" altLang="en-US"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大学</a:t>
            </a:r>
            <a:r>
              <a:rPr lang="en-US" altLang="zh-CN"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a:t>
            </a:r>
            <a:r>
              <a:rPr lang="zh-CN" altLang="en-US"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弟子规</a:t>
            </a:r>
            <a:r>
              <a:rPr lang="en-US" altLang="zh-CN"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a:t>
            </a:r>
            <a:r>
              <a:rPr lang="zh-CN" altLang="en-US"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朱子家训</a:t>
            </a:r>
            <a:r>
              <a:rPr lang="en-US" altLang="zh-CN"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a:t>
            </a:r>
            <a:r>
              <a:rPr lang="zh-CN" altLang="en-US"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颜氏家训</a:t>
            </a:r>
            <a:r>
              <a:rPr lang="en-US" altLang="zh-CN"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a:t>
            </a:r>
            <a:r>
              <a:rPr lang="zh-CN" altLang="en-US"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rPr>
              <a:t>等经典中</a:t>
            </a:r>
            <a:endParaRPr lang="zh-CN" altLang="en-US" sz="2800" b="1" kern="0" noProof="0" dirty="0" smtClean="0">
              <a:ln>
                <a:noFill/>
              </a:ln>
              <a:solidFill>
                <a:srgbClr val="C00000"/>
              </a:solidFill>
              <a:effectLst/>
              <a:uLnTx/>
              <a:uFillTx/>
              <a:latin typeface="微软雅黑" panose="020B0503020204020204" pitchFamily="34" charset="-122"/>
              <a:ea typeface="微软雅黑" panose="020B0503020204020204" pitchFamily="34" charset="-122"/>
              <a:sym typeface="+mn-ea"/>
            </a:endParaRPr>
          </a:p>
        </p:txBody>
      </p:sp>
    </p:spTree>
  </p:cSld>
  <p:clrMapOvr>
    <a:overrideClrMapping bg1="lt1" tx1="dk1" bg2="lt2" tx2="dk2" accent1="accent1" accent2="accent2" accent3="accent3" accent4="accent4" accent5="accent5" accent6="accent6" hlink="hlink" folHlink="folHlink"/>
  </p:clrMapOvr>
  <p:transition>
    <p:blinds/>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idx="4294967295"/>
          </p:nvPr>
        </p:nvSpPr>
        <p:spPr>
          <a:xfrm>
            <a:off x="395605" y="161290"/>
            <a:ext cx="8353425" cy="1120140"/>
          </a:xfrm>
          <a:solidFill>
            <a:srgbClr val="FFFF00"/>
          </a:solidFill>
        </p:spPr>
        <p:txBody>
          <a:bodyPr vert="horz" wrap="square" lIns="91440" tIns="45720" rIns="91440" bIns="45720" anchor="b"/>
          <a:p>
            <a:pPr algn="ctr">
              <a:lnSpc>
                <a:spcPct val="85000"/>
              </a:lnSpc>
              <a:spcBef>
                <a:spcPts val="0"/>
              </a:spcBef>
              <a:spcAft>
                <a:spcPts val="0"/>
              </a:spcAft>
            </a:pP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农耕关注群体</a:t>
            </a:r>
            <a:r>
              <a:rPr lang="en-US" altLang="zh-CN" sz="4800" b="1" dirty="0">
                <a:solidFill>
                  <a:schemeClr val="tx1"/>
                </a:solidFill>
                <a:latin typeface="黑体" panose="02010609060101010101" pitchFamily="2" charset="-122"/>
                <a:ea typeface="黑体" panose="02010609060101010101" pitchFamily="2" charset="-122"/>
              </a:rPr>
              <a:t>|</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游牧关注个体</a:t>
            </a:r>
            <a:endParaRPr lang="en-US" altLang="zh-CN" sz="4800" b="1" dirty="0">
              <a:solidFill>
                <a:srgbClr val="006600"/>
              </a:solidFill>
              <a:latin typeface="黑体" panose="02010609060101010101" pitchFamily="2" charset="-122"/>
              <a:ea typeface="黑体" panose="02010609060101010101" pitchFamily="2" charset="-122"/>
            </a:endParaRPr>
          </a:p>
        </p:txBody>
      </p:sp>
      <p:sp>
        <p:nvSpPr>
          <p:cNvPr id="26626" name="灯片编号占位符 3"/>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
        <p:nvSpPr>
          <p:cNvPr id="26627" name="内容占位符 2"/>
          <p:cNvSpPr/>
          <p:nvPr/>
        </p:nvSpPr>
        <p:spPr>
          <a:xfrm>
            <a:off x="395605" y="1400810"/>
            <a:ext cx="8353425" cy="4885055"/>
          </a:xfrm>
          <a:prstGeom prst="rect">
            <a:avLst/>
          </a:prstGeom>
          <a:blipFill>
            <a:blip r:embed="rId1"/>
            <a:tile tx="0" ty="0" sx="100000" sy="100000" flip="none" algn="tl"/>
          </a:blipFill>
          <a:ln w="9525">
            <a:noFill/>
          </a:ln>
        </p:spPr>
        <p:txBody>
          <a:bodyPr anchor="t"/>
          <a:p>
            <a:pPr marL="469900" indent="-469900" algn="just" eaLnBrk="0" fontAlgn="base" hangingPunct="0">
              <a:lnSpc>
                <a:spcPct val="110000"/>
              </a:lnSpc>
              <a:spcBef>
                <a:spcPts val="400"/>
              </a:spcBef>
              <a:spcAft>
                <a:spcPts val="400"/>
              </a:spcAft>
              <a:buClr>
                <a:srgbClr val="FF0000"/>
              </a:buClr>
              <a:buFont typeface="Wingdings" panose="05000000000000000000" charset="0"/>
              <a:buChar char="p"/>
            </a:pPr>
            <a:r>
              <a:rPr lang="zh-CN" altLang="en-US" sz="2400" b="1" u="none"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农牧文明</a:t>
            </a:r>
            <a:r>
              <a:rPr lang="zh-CN" altLang="en-US" sz="2400" u="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关注的是农作物群体（稻子、麦子），强调顺乎自然、顺乎时节（二十四节气）。不能逆规律而行，而要和谐。在饮食上</a:t>
            </a:r>
            <a:r>
              <a:rPr lang="zh-CN" altLang="en-US" sz="2400" u="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筷子、勺子便于处理菜、</a:t>
            </a:r>
            <a:r>
              <a:rPr lang="zh-CN" altLang="en-US" sz="2400" u="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汤一类的食物。</a:t>
            </a:r>
            <a:endParaRPr lang="zh-CN" altLang="en-US" sz="2400" u="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69900" indent="-469900" algn="just" eaLnBrk="0" fontAlgn="base" hangingPunct="0">
              <a:lnSpc>
                <a:spcPct val="110000"/>
              </a:lnSpc>
              <a:spcBef>
                <a:spcPts val="400"/>
              </a:spcBef>
              <a:spcAft>
                <a:spcPts val="400"/>
              </a:spcAft>
              <a:buClr>
                <a:srgbClr val="FF0000"/>
              </a:buClr>
              <a:buFont typeface="Wingdings" panose="05000000000000000000" charset="0"/>
              <a:buChar char="p"/>
            </a:pPr>
            <a:r>
              <a:rPr lang="zh-CN" altLang="en-US" sz="2400" u="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艺术表现趋向于抽象，趋于群体，无法太精准、太真实。中国画重写意，而藐视“匠人”。</a:t>
            </a:r>
            <a:r>
              <a:rPr lang="zh-CN" altLang="en-US" sz="2400" b="1" u="none"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在方法论上关注群体，强调个组成元素间的相互关系，不追求准确的数值表达。</a:t>
            </a:r>
            <a:endParaRPr lang="zh-CN" altLang="en-US" sz="2400" b="1" u="none"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a:p>
            <a:pPr marL="469900" indent="-469900" algn="just" eaLnBrk="0" fontAlgn="base" hangingPunct="0">
              <a:lnSpc>
                <a:spcPct val="110000"/>
              </a:lnSpc>
              <a:spcBef>
                <a:spcPts val="400"/>
              </a:spcBef>
              <a:spcAft>
                <a:spcPts val="400"/>
              </a:spcAft>
              <a:buClr>
                <a:srgbClr val="FF0000"/>
              </a:buClr>
              <a:buFont typeface="Wingdings" panose="05000000000000000000" charset="0"/>
              <a:buChar char="p"/>
            </a:pPr>
            <a:r>
              <a:rPr lang="zh-CN" altLang="en-US" sz="2400" b="1" u="none"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游牧文明</a:t>
            </a:r>
            <a:r>
              <a:rPr lang="zh-CN" altLang="en-US" sz="2400" u="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关注的是个体（牛、马、羊）强调制服（圈禁、捆绑、宰杀），饮食工具像刀叉都是为了处理肉类食物。</a:t>
            </a:r>
            <a:endParaRPr lang="zh-CN" altLang="en-US" sz="2400" u="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69900" indent="-469900" algn="just" eaLnBrk="0" fontAlgn="base" hangingPunct="0">
              <a:lnSpc>
                <a:spcPct val="110000"/>
              </a:lnSpc>
              <a:spcBef>
                <a:spcPts val="400"/>
              </a:spcBef>
              <a:spcAft>
                <a:spcPts val="400"/>
              </a:spcAft>
              <a:buClr>
                <a:srgbClr val="FF0000"/>
              </a:buClr>
              <a:buFont typeface="Wingdings" panose="05000000000000000000" charset="0"/>
              <a:buChar char="p"/>
            </a:pPr>
            <a:r>
              <a:rPr lang="zh-CN" altLang="en-US" sz="2400" u="none"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艺术因关注个体，所以强调真实和细致描写：解剖学、肢体、皮毛、现实主义和超现实主义。</a:t>
            </a:r>
            <a:r>
              <a:rPr lang="zh-CN" altLang="en-US" sz="2400" b="1" u="none"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rPr>
              <a:t>对方法论也有影响，如习惯于把问题一直分解到最简单的环节再作分析等。</a:t>
            </a:r>
            <a:endParaRPr lang="zh-CN" altLang="en-US" sz="2400" b="1" u="none" dirty="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blinds/>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66563" name="Rectangle 3"/>
          <p:cNvSpPr>
            <a:spLocks noGrp="1"/>
          </p:cNvSpPr>
          <p:nvPr>
            <p:ph idx="1"/>
          </p:nvPr>
        </p:nvSpPr>
        <p:spPr>
          <a:xfrm>
            <a:off x="349568" y="715963"/>
            <a:ext cx="8229600" cy="5832475"/>
          </a:xfrm>
          <a:gradFill rotWithShape="1">
            <a:gsLst>
              <a:gs pos="0">
                <a:srgbClr val="99FF33">
                  <a:alpha val="100000"/>
                </a:srgbClr>
              </a:gs>
              <a:gs pos="50000">
                <a:srgbClr val="FFFF00">
                  <a:alpha val="100000"/>
                </a:srgbClr>
              </a:gs>
              <a:gs pos="100000">
                <a:srgbClr val="99FF33">
                  <a:alpha val="100000"/>
                </a:srgbClr>
              </a:gs>
            </a:gsLst>
            <a:lin ang="5400000" scaled="1"/>
            <a:tileRect/>
          </a:gradFill>
        </p:spPr>
        <p:txBody>
          <a:bodyPr vert="horz" wrap="square" lIns="91440" tIns="45720" rIns="91440" bIns="45720" anchor="t"/>
          <a:lstStyle/>
          <a:p>
            <a:pPr lvl="1" eaLnBrk="1" hangingPunct="1">
              <a:lnSpc>
                <a:spcPct val="110000"/>
              </a:lnSpc>
              <a:spcBef>
                <a:spcPts val="300"/>
              </a:spcBef>
            </a:pPr>
            <a:r>
              <a:rPr lang="zh-CN" altLang="en-US" sz="2000" b="1" dirty="0">
                <a:solidFill>
                  <a:srgbClr val="3333CC"/>
                </a:solidFill>
                <a:latin typeface="微软雅黑" panose="020B0503020204020204" pitchFamily="34" charset="-122"/>
                <a:ea typeface="微软雅黑" panose="020B0503020204020204" pitchFamily="34" charset="-122"/>
              </a:rPr>
              <a:t>人类经历了四种生存方式，是否存在先进</a:t>
            </a:r>
            <a:r>
              <a:rPr lang="en-US" altLang="zh-CN" sz="2000" b="1" dirty="0">
                <a:solidFill>
                  <a:srgbClr val="3333CC"/>
                </a:solidFill>
                <a:latin typeface="微软雅黑" panose="020B0503020204020204" pitchFamily="34" charset="-122"/>
                <a:ea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rPr>
              <a:t>落后？</a:t>
            </a:r>
            <a:endParaRPr lang="zh-CN" altLang="en-US" sz="1900" b="1" dirty="0">
              <a:solidFill>
                <a:srgbClr val="3333CC"/>
              </a:solidFill>
              <a:latin typeface="微软雅黑" panose="020B0503020204020204" pitchFamily="34" charset="-122"/>
              <a:ea typeface="微软雅黑" panose="020B0503020204020204" pitchFamily="34" charset="-122"/>
            </a:endParaRPr>
          </a:p>
          <a:p>
            <a:pPr lvl="2" eaLnBrk="1" hangingPunct="1">
              <a:lnSpc>
                <a:spcPct val="110000"/>
              </a:lnSpc>
              <a:spcBef>
                <a:spcPts val="300"/>
              </a:spcBef>
            </a:pPr>
            <a:r>
              <a:rPr lang="zh-CN" altLang="en-US" sz="1800" b="1" dirty="0">
                <a:latin typeface="微软雅黑" panose="020B0503020204020204" pitchFamily="34" charset="-122"/>
                <a:ea typeface="微软雅黑" panose="020B0503020204020204" pitchFamily="34" charset="-122"/>
              </a:rPr>
              <a:t>游牧社会生活：依靠自然循环；</a:t>
            </a:r>
            <a:endParaRPr lang="zh-CN" altLang="en-US" sz="1800" b="1" dirty="0">
              <a:latin typeface="微软雅黑" panose="020B0503020204020204" pitchFamily="34" charset="-122"/>
              <a:ea typeface="微软雅黑" panose="020B0503020204020204" pitchFamily="34" charset="-122"/>
            </a:endParaRPr>
          </a:p>
          <a:p>
            <a:pPr lvl="2" eaLnBrk="1" hangingPunct="1">
              <a:lnSpc>
                <a:spcPct val="110000"/>
              </a:lnSpc>
              <a:spcBef>
                <a:spcPts val="300"/>
              </a:spcBef>
            </a:pPr>
            <a:r>
              <a:rPr lang="zh-CN" altLang="en-US" sz="1800" b="1" dirty="0">
                <a:latin typeface="微软雅黑" panose="020B0503020204020204" pitchFamily="34" charset="-122"/>
                <a:ea typeface="微软雅黑" panose="020B0503020204020204" pitchFamily="34" charset="-122"/>
              </a:rPr>
              <a:t>农耕社会生活（田园生活）：依靠自然生产；</a:t>
            </a:r>
            <a:endParaRPr lang="zh-CN" altLang="en-US" sz="1800" b="1" dirty="0">
              <a:latin typeface="微软雅黑" panose="020B0503020204020204" pitchFamily="34" charset="-122"/>
              <a:ea typeface="微软雅黑" panose="020B0503020204020204" pitchFamily="34" charset="-122"/>
            </a:endParaRPr>
          </a:p>
          <a:p>
            <a:pPr lvl="2" eaLnBrk="1" hangingPunct="1">
              <a:lnSpc>
                <a:spcPct val="110000"/>
              </a:lnSpc>
              <a:spcBef>
                <a:spcPts val="300"/>
              </a:spcBef>
            </a:pPr>
            <a:r>
              <a:rPr lang="zh-CN" altLang="en-US" sz="1800" b="1" dirty="0">
                <a:latin typeface="微软雅黑" panose="020B0503020204020204" pitchFamily="34" charset="-122"/>
                <a:ea typeface="微软雅黑" panose="020B0503020204020204" pitchFamily="34" charset="-122"/>
              </a:rPr>
              <a:t>西方现代社会：人造环境，高生产效率，导致普遍的社会</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心理</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环境</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生产病态；</a:t>
            </a:r>
            <a:endParaRPr lang="zh-CN" altLang="en-US" sz="1800" b="1" dirty="0">
              <a:latin typeface="微软雅黑" panose="020B0503020204020204" pitchFamily="34" charset="-122"/>
              <a:ea typeface="微软雅黑" panose="020B0503020204020204" pitchFamily="34" charset="-122"/>
            </a:endParaRPr>
          </a:p>
          <a:p>
            <a:pPr lvl="2" eaLnBrk="1" hangingPunct="1">
              <a:lnSpc>
                <a:spcPct val="110000"/>
              </a:lnSpc>
              <a:spcBef>
                <a:spcPts val="300"/>
              </a:spcBef>
            </a:pPr>
            <a:r>
              <a:rPr lang="zh-CN" altLang="en-US" sz="1800" b="1" dirty="0">
                <a:latin typeface="微软雅黑" panose="020B0503020204020204" pitchFamily="34" charset="-122"/>
                <a:ea typeface="微软雅黑" panose="020B0503020204020204" pitchFamily="34" charset="-122"/>
              </a:rPr>
              <a:t>后现代：回归自然，或更激烈叛逆。</a:t>
            </a:r>
            <a:endParaRPr lang="zh-CN" altLang="en-US" sz="1800" b="1" dirty="0">
              <a:latin typeface="微软雅黑" panose="020B0503020204020204" pitchFamily="34" charset="-122"/>
              <a:ea typeface="微软雅黑" panose="020B0503020204020204" pitchFamily="34" charset="-122"/>
            </a:endParaRPr>
          </a:p>
          <a:p>
            <a:pPr lvl="1" eaLnBrk="1" hangingPunct="1">
              <a:lnSpc>
                <a:spcPct val="110000"/>
              </a:lnSpc>
              <a:spcBef>
                <a:spcPts val="300"/>
              </a:spcBef>
            </a:pPr>
            <a:r>
              <a:rPr lang="zh-CN" altLang="en-US" sz="2000" b="1" dirty="0">
                <a:solidFill>
                  <a:srgbClr val="3333CC"/>
                </a:solidFill>
                <a:latin typeface="微软雅黑" panose="020B0503020204020204" pitchFamily="34" charset="-122"/>
                <a:ea typeface="微软雅黑" panose="020B0503020204020204" pitchFamily="34" charset="-122"/>
              </a:rPr>
              <a:t>对美的两种理解：</a:t>
            </a:r>
            <a:endParaRPr lang="zh-CN" altLang="en-US" sz="2000" b="1" dirty="0">
              <a:solidFill>
                <a:srgbClr val="3333CC"/>
              </a:solidFill>
              <a:latin typeface="微软雅黑" panose="020B0503020204020204" pitchFamily="34" charset="-122"/>
              <a:ea typeface="微软雅黑" panose="020B0503020204020204" pitchFamily="34" charset="-122"/>
            </a:endParaRPr>
          </a:p>
          <a:p>
            <a:pPr lvl="2" eaLnBrk="1" hangingPunct="1">
              <a:lnSpc>
                <a:spcPct val="110000"/>
              </a:lnSpc>
              <a:spcBef>
                <a:spcPts val="300"/>
              </a:spcBef>
            </a:pPr>
            <a:r>
              <a:rPr lang="zh-CN" altLang="en-US" sz="1800" b="1" dirty="0">
                <a:latin typeface="微软雅黑" panose="020B0503020204020204" pitchFamily="34" charset="-122"/>
                <a:ea typeface="微软雅黑" panose="020B0503020204020204" pitchFamily="34" charset="-122"/>
              </a:rPr>
              <a:t>第一，道德的感性体现，与性无关。美是纯洁高尚的；美是和谐（道德体现）</a:t>
            </a:r>
            <a:endParaRPr lang="zh-CN" altLang="en-US" sz="1800" b="1" dirty="0">
              <a:latin typeface="微软雅黑" panose="020B0503020204020204" pitchFamily="34" charset="-122"/>
              <a:ea typeface="微软雅黑" panose="020B0503020204020204" pitchFamily="34" charset="-122"/>
            </a:endParaRPr>
          </a:p>
          <a:p>
            <a:pPr lvl="2" eaLnBrk="1" hangingPunct="1">
              <a:lnSpc>
                <a:spcPct val="110000"/>
              </a:lnSpc>
              <a:spcBef>
                <a:spcPts val="300"/>
              </a:spcBef>
            </a:pPr>
            <a:r>
              <a:rPr lang="zh-CN" altLang="en-US" sz="1800" b="1" dirty="0">
                <a:latin typeface="微软雅黑" panose="020B0503020204020204" pitchFamily="34" charset="-122"/>
                <a:ea typeface="微软雅黑" panose="020B0503020204020204" pitchFamily="34" charset="-122"/>
              </a:rPr>
              <a:t>第二，与性有关。美是叛逆的借口；美是反道德代言；美是享乐的化身；美是华丽口号下的罪恶；美是破坏道德的同义词；美是性解放的毒火；美是缺乏自信的化妆。</a:t>
            </a:r>
            <a:endParaRPr lang="zh-CN" altLang="en-US" sz="1800" b="1" dirty="0">
              <a:latin typeface="微软雅黑" panose="020B0503020204020204" pitchFamily="34" charset="-122"/>
              <a:ea typeface="微软雅黑" panose="020B0503020204020204" pitchFamily="34" charset="-122"/>
            </a:endParaRPr>
          </a:p>
          <a:p>
            <a:pPr lvl="1" eaLnBrk="1" hangingPunct="1">
              <a:lnSpc>
                <a:spcPct val="110000"/>
              </a:lnSpc>
              <a:spcBef>
                <a:spcPts val="300"/>
              </a:spcBef>
            </a:pPr>
            <a:r>
              <a:rPr lang="zh-CN" altLang="en-US" sz="2000" b="1" dirty="0">
                <a:solidFill>
                  <a:srgbClr val="3333CC"/>
                </a:solidFill>
                <a:latin typeface="微软雅黑" panose="020B0503020204020204" pitchFamily="34" charset="-122"/>
                <a:ea typeface="微软雅黑" panose="020B0503020204020204" pitchFamily="34" charset="-122"/>
              </a:rPr>
              <a:t>什么是人性</a:t>
            </a:r>
            <a:r>
              <a:rPr lang="zh-CN" altLang="en-US" sz="2000" b="1" dirty="0">
                <a:solidFill>
                  <a:srgbClr val="3333CC"/>
                </a:solidFill>
                <a:latin typeface="微软雅黑" panose="020B0503020204020204" pitchFamily="34" charset="-122"/>
                <a:ea typeface="微软雅黑" panose="020B0503020204020204" pitchFamily="34" charset="-122"/>
              </a:rPr>
              <a:t>的本质？</a:t>
            </a:r>
            <a:endParaRPr lang="zh-CN" altLang="en-US" sz="2000" b="1" dirty="0">
              <a:solidFill>
                <a:srgbClr val="3333CC"/>
              </a:solidFill>
              <a:latin typeface="微软雅黑" panose="020B0503020204020204" pitchFamily="34" charset="-122"/>
              <a:ea typeface="微软雅黑" panose="020B0503020204020204" pitchFamily="34" charset="-122"/>
            </a:endParaRPr>
          </a:p>
          <a:p>
            <a:pPr lvl="2" eaLnBrk="1" hangingPunct="1">
              <a:lnSpc>
                <a:spcPct val="110000"/>
              </a:lnSpc>
              <a:spcBef>
                <a:spcPts val="300"/>
              </a:spcBef>
            </a:pPr>
            <a:r>
              <a:rPr lang="zh-CN" altLang="en-US" sz="1800" b="1" dirty="0">
                <a:latin typeface="微软雅黑" panose="020B0503020204020204" pitchFamily="34" charset="-122"/>
                <a:ea typeface="微软雅黑" panose="020B0503020204020204" pitchFamily="34" charset="-122"/>
              </a:rPr>
              <a:t>贪图享受，懒惰，自我中心，嫉妒？</a:t>
            </a:r>
            <a:endParaRPr lang="zh-CN" altLang="en-US" sz="1800" b="1" dirty="0">
              <a:latin typeface="微软雅黑" panose="020B0503020204020204" pitchFamily="34" charset="-122"/>
              <a:ea typeface="微软雅黑" panose="020B0503020204020204" pitchFamily="34" charset="-122"/>
            </a:endParaRPr>
          </a:p>
          <a:p>
            <a:pPr lvl="2" eaLnBrk="1" hangingPunct="1">
              <a:lnSpc>
                <a:spcPct val="110000"/>
              </a:lnSpc>
              <a:spcBef>
                <a:spcPts val="300"/>
              </a:spcBef>
            </a:pPr>
            <a:r>
              <a:rPr lang="zh-CN" altLang="en-US" sz="1800" b="1" dirty="0">
                <a:latin typeface="微软雅黑" panose="020B0503020204020204" pitchFamily="34" charset="-122"/>
                <a:ea typeface="微软雅黑" panose="020B0503020204020204" pitchFamily="34" charset="-122"/>
              </a:rPr>
              <a:t>不珍惜得到的？</a:t>
            </a:r>
            <a:endParaRPr lang="zh-CN" altLang="en-US" sz="1800" b="1" dirty="0">
              <a:latin typeface="微软雅黑" panose="020B0503020204020204" pitchFamily="34" charset="-122"/>
              <a:ea typeface="微软雅黑" panose="020B0503020204020204" pitchFamily="34" charset="-122"/>
            </a:endParaRPr>
          </a:p>
          <a:p>
            <a:pPr lvl="2" eaLnBrk="1" hangingPunct="1">
              <a:lnSpc>
                <a:spcPct val="110000"/>
              </a:lnSpc>
              <a:spcBef>
                <a:spcPts val="300"/>
              </a:spcBef>
            </a:pPr>
            <a:r>
              <a:rPr lang="zh-CN" altLang="en-US" sz="1800" b="1" dirty="0">
                <a:latin typeface="微软雅黑" panose="020B0503020204020204" pitchFamily="34" charset="-122"/>
                <a:ea typeface="微软雅黑" panose="020B0503020204020204" pitchFamily="34" charset="-122"/>
              </a:rPr>
              <a:t>向善</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反省自我。</a:t>
            </a:r>
            <a:endParaRPr lang="zh-CN" altLang="en-US" sz="1800" b="1" dirty="0">
              <a:latin typeface="微软雅黑" panose="020B0503020204020204" pitchFamily="34" charset="-122"/>
              <a:ea typeface="微软雅黑" panose="020B0503020204020204" pitchFamily="34" charset="-122"/>
            </a:endParaRPr>
          </a:p>
          <a:p>
            <a:pPr lvl="1" eaLnBrk="1" hangingPunct="1">
              <a:lnSpc>
                <a:spcPct val="110000"/>
              </a:lnSpc>
              <a:spcBef>
                <a:spcPts val="300"/>
              </a:spcBef>
            </a:pPr>
            <a:r>
              <a:rPr lang="zh-CN" altLang="en-US" sz="2000" b="1" dirty="0">
                <a:solidFill>
                  <a:srgbClr val="3333CC"/>
                </a:solidFill>
                <a:latin typeface="微软雅黑" panose="020B0503020204020204" pitchFamily="34" charset="-122"/>
                <a:ea typeface="微软雅黑" panose="020B0503020204020204" pitchFamily="34" charset="-122"/>
              </a:rPr>
              <a:t>价值决定道德。</a:t>
            </a:r>
            <a:endParaRPr lang="zh-CN" altLang="en-US" sz="2000" b="1" dirty="0">
              <a:solidFill>
                <a:srgbClr val="3333CC"/>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49885" y="122555"/>
            <a:ext cx="8229600" cy="645160"/>
          </a:xfrm>
          <a:prstGeom prst="rect">
            <a:avLst/>
          </a:prstGeom>
          <a:blipFill>
            <a:blip r:embed="rId1"/>
          </a:blipFill>
        </p:spPr>
        <p:txBody>
          <a:bodyPr wrap="square" rtlCol="0">
            <a:spAutoFit/>
          </a:bodyPr>
          <a:p>
            <a:r>
              <a:rPr lang="en-US" altLang="zh-CN" sz="2400" i="1">
                <a:solidFill>
                  <a:srgbClr val="C00000"/>
                </a:solidFill>
                <a:latin typeface="华文琥珀" panose="02010800040101010101" pitchFamily="2" charset="-122"/>
                <a:ea typeface="华文琥珀" panose="02010800040101010101" pitchFamily="2" charset="-122"/>
              </a:rPr>
              <a:t>  </a:t>
            </a:r>
            <a:r>
              <a:rPr lang="zh-CN" altLang="en-US" sz="3600" i="1">
                <a:solidFill>
                  <a:srgbClr val="C00000"/>
                </a:solidFill>
                <a:effectLst/>
                <a:latin typeface="华文琥珀" panose="02010800040101010101" pitchFamily="2" charset="-122"/>
                <a:ea typeface="华文琥珀" panose="02010800040101010101" pitchFamily="2" charset="-122"/>
              </a:rPr>
              <a:t>思考</a:t>
            </a:r>
            <a:r>
              <a:rPr lang="zh-CN" altLang="en-US" sz="3600" i="1">
                <a:solidFill>
                  <a:srgbClr val="C0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sz="3600" i="1">
              <a:solidFill>
                <a:srgbClr val="C0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Tree>
  </p:cSld>
  <p:clrMapOvr>
    <a:masterClrMapping/>
  </p:clrMapOvr>
  <p:transition>
    <p:blinds/>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67587" name="Rectangle 3"/>
          <p:cNvSpPr>
            <a:spLocks noGrp="1"/>
          </p:cNvSpPr>
          <p:nvPr>
            <p:ph idx="1"/>
          </p:nvPr>
        </p:nvSpPr>
        <p:spPr>
          <a:xfrm>
            <a:off x="385445" y="979170"/>
            <a:ext cx="8229600" cy="5418455"/>
          </a:xfrm>
          <a:solidFill>
            <a:srgbClr val="FFFF00">
              <a:alpha val="100000"/>
            </a:srgbClr>
          </a:solidFill>
        </p:spPr>
        <p:txBody>
          <a:bodyPr vert="horz" wrap="square" lIns="91440" tIns="45720" rIns="91440" bIns="45720" anchor="t"/>
          <a:lstStyle/>
          <a:p>
            <a:pPr lvl="1" algn="l" eaLnBrk="1" hangingPunct="1">
              <a:spcBef>
                <a:spcPts val="1000"/>
              </a:spcBef>
            </a:pPr>
            <a:r>
              <a:rPr lang="zh-CN" altLang="en-US" sz="2200" b="1" dirty="0">
                <a:solidFill>
                  <a:srgbClr val="3333CC"/>
                </a:solidFill>
                <a:latin typeface="微软雅黑" panose="020B0503020204020204" pitchFamily="34" charset="-122"/>
                <a:ea typeface="微软雅黑" panose="020B0503020204020204" pitchFamily="34" charset="-122"/>
              </a:rPr>
              <a:t>什么是爱？</a:t>
            </a:r>
            <a:r>
              <a:rPr lang="zh-CN" altLang="en-US" sz="2000" dirty="0">
                <a:latin typeface="微软雅黑" panose="020B0503020204020204" pitchFamily="34" charset="-122"/>
                <a:ea typeface="微软雅黑" panose="020B0503020204020204" pitchFamily="34" charset="-122"/>
                <a:cs typeface="+mn-ea"/>
              </a:rPr>
              <a:t>爱是奉献？爱是利用？爱是征服？爱是填补空虚？爱是强势？</a:t>
            </a:r>
            <a:endParaRPr lang="zh-CN" altLang="en-US" sz="2000" dirty="0">
              <a:latin typeface="微软雅黑" panose="020B0503020204020204" pitchFamily="34" charset="-122"/>
              <a:ea typeface="微软雅黑" panose="020B0503020204020204" pitchFamily="34" charset="-122"/>
              <a:cs typeface="+mn-ea"/>
            </a:endParaRPr>
          </a:p>
          <a:p>
            <a:pPr lvl="1" algn="l" eaLnBrk="1" hangingPunct="1">
              <a:spcBef>
                <a:spcPts val="1000"/>
              </a:spcBef>
            </a:pPr>
            <a:r>
              <a:rPr lang="zh-CN" altLang="en-US" sz="2000" b="1" dirty="0">
                <a:solidFill>
                  <a:srgbClr val="C00000"/>
                </a:solidFill>
                <a:latin typeface="微软雅黑" panose="020B0503020204020204" pitchFamily="34" charset="-122"/>
                <a:ea typeface="微软雅黑" panose="020B0503020204020204" pitchFamily="34" charset="-122"/>
              </a:rPr>
              <a:t>价值</a:t>
            </a:r>
            <a:r>
              <a:rPr lang="zh-CN" altLang="en-US" sz="2000" dirty="0">
                <a:latin typeface="微软雅黑" panose="020B0503020204020204" pitchFamily="34" charset="-122"/>
                <a:ea typeface="微软雅黑" panose="020B0503020204020204" pitchFamily="34" charset="-122"/>
                <a:cs typeface="+mn-ea"/>
              </a:rPr>
              <a:t>决定了是否爱闹/爱哭/爱斗/懒惰</a:t>
            </a:r>
            <a:r>
              <a:rPr lang="en-US" altLang="zh-CN" sz="2000" dirty="0">
                <a:latin typeface="微软雅黑" panose="020B0503020204020204" pitchFamily="34" charset="-122"/>
                <a:ea typeface="微软雅黑" panose="020B0503020204020204" pitchFamily="34" charset="-122"/>
                <a:cs typeface="+mn-ea"/>
              </a:rPr>
              <a:t>/</a:t>
            </a:r>
            <a:r>
              <a:rPr lang="zh-CN" altLang="en-US" sz="2000" dirty="0">
                <a:latin typeface="微软雅黑" panose="020B0503020204020204" pitchFamily="34" charset="-122"/>
                <a:ea typeface="微软雅黑" panose="020B0503020204020204" pitchFamily="34" charset="-122"/>
                <a:cs typeface="+mn-ea"/>
              </a:rPr>
              <a:t>推卸</a:t>
            </a:r>
            <a:endParaRPr lang="zh-CN" altLang="en-US" sz="2000" dirty="0">
              <a:latin typeface="微软雅黑" panose="020B0503020204020204" pitchFamily="34" charset="-122"/>
              <a:ea typeface="微软雅黑" panose="020B0503020204020204" pitchFamily="34" charset="-122"/>
              <a:cs typeface="+mn-ea"/>
            </a:endParaRPr>
          </a:p>
          <a:p>
            <a:pPr lvl="1" algn="l" eaLnBrk="1" hangingPunct="1">
              <a:spcBef>
                <a:spcPts val="1000"/>
              </a:spcBef>
            </a:pPr>
            <a:r>
              <a:rPr lang="zh-CN" altLang="en-US" sz="2000" b="1" dirty="0">
                <a:solidFill>
                  <a:srgbClr val="C00000"/>
                </a:solidFill>
                <a:latin typeface="微软雅黑" panose="020B0503020204020204" pitchFamily="34" charset="-122"/>
                <a:ea typeface="微软雅黑" panose="020B0503020204020204" pitchFamily="34" charset="-122"/>
              </a:rPr>
              <a:t>自省（谦卑）是道德的之源；</a:t>
            </a:r>
            <a:r>
              <a:rPr lang="zh-CN" altLang="en-US" sz="2200" b="1" dirty="0">
                <a:solidFill>
                  <a:srgbClr val="008000"/>
                </a:solidFill>
                <a:latin typeface="微软雅黑" panose="020B0503020204020204" pitchFamily="34" charset="-122"/>
                <a:ea typeface="微软雅黑" panose="020B0503020204020204" pitchFamily="34" charset="-122"/>
              </a:rPr>
              <a:t>自由意味着责任感</a:t>
            </a:r>
            <a:r>
              <a:rPr lang="zh-CN" altLang="en-US" sz="2200" b="1" dirty="0">
                <a:solidFill>
                  <a:srgbClr val="008000"/>
                </a:solidFill>
                <a:latin typeface="微软雅黑" panose="020B0503020204020204" pitchFamily="34" charset="-122"/>
                <a:ea typeface="微软雅黑" panose="020B0503020204020204" pitchFamily="34" charset="-122"/>
                <a:cs typeface="+mn-ea"/>
              </a:rPr>
              <a:t>！</a:t>
            </a:r>
            <a:endParaRPr lang="zh-CN" altLang="en-US" sz="2200" b="1" dirty="0">
              <a:latin typeface="微软雅黑" panose="020B0503020204020204" pitchFamily="34" charset="-122"/>
              <a:ea typeface="微软雅黑" panose="020B0503020204020204" pitchFamily="34" charset="-122"/>
            </a:endParaRPr>
          </a:p>
          <a:p>
            <a:pPr lvl="1" algn="l" eaLnBrk="1" hangingPunct="1">
              <a:spcBef>
                <a:spcPts val="1000"/>
              </a:spcBef>
            </a:pPr>
            <a:r>
              <a:rPr lang="zh-CN" altLang="en-US" sz="2000" dirty="0">
                <a:latin typeface="微软雅黑" panose="020B0503020204020204" pitchFamily="34" charset="-122"/>
                <a:ea typeface="微软雅黑" panose="020B0503020204020204" pitchFamily="34" charset="-122"/>
                <a:cs typeface="+mn-ea"/>
              </a:rPr>
              <a:t>贪婪是犯罪之源，懒惰是腐败之源，嫉妒是害人之源，自由是放纵之源。</a:t>
            </a:r>
            <a:endParaRPr lang="zh-CN" altLang="en-US" sz="2000" dirty="0">
              <a:latin typeface="微软雅黑" panose="020B0503020204020204" pitchFamily="34" charset="-122"/>
              <a:ea typeface="微软雅黑" panose="020B0503020204020204" pitchFamily="34" charset="-122"/>
              <a:cs typeface="+mn-ea"/>
            </a:endParaRPr>
          </a:p>
          <a:p>
            <a:pPr lvl="1" eaLnBrk="1" hangingPunct="1">
              <a:spcBef>
                <a:spcPts val="1000"/>
              </a:spcBef>
            </a:pPr>
            <a:r>
              <a:rPr lang="zh-CN" altLang="en-US" sz="2200" b="1" dirty="0">
                <a:solidFill>
                  <a:srgbClr val="3333CC"/>
                </a:solidFill>
                <a:latin typeface="微软雅黑" panose="020B0503020204020204" pitchFamily="34" charset="-122"/>
                <a:ea typeface="微软雅黑" panose="020B0503020204020204" pitchFamily="34" charset="-122"/>
              </a:rPr>
              <a:t>己所不欲，毋施于人。</a:t>
            </a:r>
            <a:endParaRPr lang="zh-CN" altLang="en-US" sz="2200" b="1" dirty="0">
              <a:solidFill>
                <a:srgbClr val="3333CC"/>
              </a:solidFill>
              <a:latin typeface="微软雅黑" panose="020B0503020204020204" pitchFamily="34" charset="-122"/>
              <a:ea typeface="微软雅黑" panose="020B0503020204020204" pitchFamily="34" charset="-122"/>
            </a:endParaRPr>
          </a:p>
          <a:p>
            <a:pPr lvl="1" eaLnBrk="1" hangingPunct="1">
              <a:spcBef>
                <a:spcPts val="1000"/>
              </a:spcBef>
            </a:pPr>
            <a:r>
              <a:rPr lang="zh-CN" altLang="en-US" sz="2200" b="1" dirty="0">
                <a:solidFill>
                  <a:srgbClr val="3333CC"/>
                </a:solidFill>
                <a:latin typeface="微软雅黑" panose="020B0503020204020204" pitchFamily="34" charset="-122"/>
                <a:ea typeface="微软雅黑" panose="020B0503020204020204" pitchFamily="34" charset="-122"/>
              </a:rPr>
              <a:t>自我中心：</a:t>
            </a:r>
            <a:r>
              <a:rPr lang="zh-CN" altLang="en-US" sz="2000" dirty="0">
                <a:solidFill>
                  <a:srgbClr val="002060"/>
                </a:solidFill>
                <a:latin typeface="微软雅黑" panose="020B0503020204020204" pitchFamily="34" charset="-122"/>
                <a:ea typeface="微软雅黑" panose="020B0503020204020204" pitchFamily="34" charset="-122"/>
              </a:rPr>
              <a:t>满足自己</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002060"/>
                </a:solidFill>
                <a:latin typeface="微软雅黑" panose="020B0503020204020204" pitchFamily="34" charset="-122"/>
                <a:ea typeface="微软雅黑" panose="020B0503020204020204" pitchFamily="34" charset="-122"/>
              </a:rPr>
              <a:t>高兴；不满足自己</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002060"/>
                </a:solidFill>
                <a:latin typeface="微软雅黑" panose="020B0503020204020204" pitchFamily="34" charset="-122"/>
                <a:ea typeface="微软雅黑" panose="020B0503020204020204" pitchFamily="34" charset="-122"/>
              </a:rPr>
              <a:t>生气</a:t>
            </a:r>
            <a:endParaRPr lang="zh-CN" altLang="en-US" sz="2000" dirty="0">
              <a:solidFill>
                <a:srgbClr val="002060"/>
              </a:solidFill>
              <a:latin typeface="微软雅黑" panose="020B0503020204020204" pitchFamily="34" charset="-122"/>
              <a:ea typeface="微软雅黑" panose="020B0503020204020204" pitchFamily="34" charset="-122"/>
            </a:endParaRPr>
          </a:p>
          <a:p>
            <a:pPr lvl="1" algn="l" eaLnBrk="1" hangingPunct="1">
              <a:spcBef>
                <a:spcPts val="1000"/>
              </a:spcBef>
            </a:pPr>
            <a:r>
              <a:rPr lang="zh-CN" altLang="en-US" sz="2200" b="1" dirty="0">
                <a:solidFill>
                  <a:srgbClr val="C00000"/>
                </a:solidFill>
                <a:latin typeface="微软雅黑" panose="020B0503020204020204" pitchFamily="34" charset="-122"/>
                <a:ea typeface="微软雅黑" panose="020B0503020204020204" pitchFamily="34" charset="-122"/>
              </a:rPr>
              <a:t>社会责任感：</a:t>
            </a:r>
            <a:r>
              <a:rPr lang="zh-CN" altLang="en-US" sz="2000" dirty="0">
                <a:solidFill>
                  <a:srgbClr val="C00000"/>
                </a:solidFill>
                <a:latin typeface="微软雅黑" panose="020B0503020204020204" pitchFamily="34" charset="-122"/>
                <a:ea typeface="微软雅黑" panose="020B0503020204020204" pitchFamily="34" charset="-122"/>
                <a:cs typeface="+mn-ea"/>
              </a:rPr>
              <a:t>尽职尽责</a:t>
            </a:r>
            <a:r>
              <a:rPr lang="zh-CN" altLang="en-US" sz="2000" dirty="0">
                <a:solidFill>
                  <a:srgbClr val="C00000"/>
                </a:solidFill>
                <a:latin typeface="微软雅黑" panose="020B0503020204020204" pitchFamily="34" charset="-122"/>
                <a:ea typeface="微软雅黑" panose="020B0503020204020204" pitchFamily="34" charset="-122"/>
                <a:cs typeface="+mn-ea"/>
              </a:rPr>
              <a:t>—高兴</a:t>
            </a:r>
            <a:endParaRPr lang="zh-CN" altLang="en-US" sz="2000" dirty="0">
              <a:latin typeface="微软雅黑" panose="020B0503020204020204" pitchFamily="34" charset="-122"/>
              <a:ea typeface="微软雅黑" panose="020B0503020204020204" pitchFamily="34" charset="-122"/>
              <a:cs typeface="+mn-ea"/>
            </a:endParaRPr>
          </a:p>
          <a:p>
            <a:pPr lvl="1" algn="l" eaLnBrk="1" hangingPunct="1">
              <a:spcBef>
                <a:spcPts val="1000"/>
              </a:spcBef>
            </a:pPr>
            <a:r>
              <a:rPr lang="zh-CN" altLang="en-US" sz="2200" b="1" dirty="0">
                <a:solidFill>
                  <a:srgbClr val="C00000"/>
                </a:solidFill>
                <a:latin typeface="微软雅黑" panose="020B0503020204020204" pitchFamily="34" charset="-122"/>
                <a:ea typeface="微软雅黑" panose="020B0503020204020204" pitchFamily="34" charset="-122"/>
              </a:rPr>
              <a:t>家庭责任感：</a:t>
            </a:r>
            <a:r>
              <a:rPr lang="zh-CN" altLang="en-US" sz="2000" dirty="0">
                <a:solidFill>
                  <a:srgbClr val="C00000"/>
                </a:solidFill>
                <a:latin typeface="微软雅黑" panose="020B0503020204020204" pitchFamily="34" charset="-122"/>
                <a:ea typeface="微软雅黑" panose="020B0503020204020204" pitchFamily="34" charset="-122"/>
                <a:cs typeface="+mn-ea"/>
              </a:rPr>
              <a:t>家庭和睦—高兴</a:t>
            </a:r>
            <a:endParaRPr lang="zh-CN" altLang="en-US" sz="2000" dirty="0">
              <a:solidFill>
                <a:srgbClr val="C00000"/>
              </a:solidFill>
              <a:latin typeface="微软雅黑" panose="020B0503020204020204" pitchFamily="34" charset="-122"/>
              <a:ea typeface="微软雅黑" panose="020B0503020204020204" pitchFamily="34" charset="-122"/>
              <a:cs typeface="+mn-ea"/>
            </a:endParaRPr>
          </a:p>
          <a:p>
            <a:pPr lvl="1" algn="l" eaLnBrk="1" hangingPunct="1">
              <a:spcBef>
                <a:spcPts val="1000"/>
              </a:spcBef>
            </a:pPr>
            <a:r>
              <a:rPr lang="zh-CN" altLang="en-US" sz="2200" b="1" dirty="0">
                <a:solidFill>
                  <a:srgbClr val="C00000"/>
                </a:solidFill>
                <a:latin typeface="微软雅黑" panose="020B0503020204020204" pitchFamily="34" charset="-122"/>
                <a:ea typeface="微软雅黑" panose="020B0503020204020204" pitchFamily="34" charset="-122"/>
                <a:cs typeface="+mn-ea"/>
                <a:sym typeface="+mn-ea"/>
              </a:rPr>
              <a:t>超越自我：</a:t>
            </a:r>
            <a:r>
              <a:rPr lang="zh-CN" altLang="en-US" sz="2000" dirty="0">
                <a:solidFill>
                  <a:srgbClr val="C00000"/>
                </a:solidFill>
                <a:latin typeface="微软雅黑" panose="020B0503020204020204" pitchFamily="34" charset="-122"/>
                <a:ea typeface="微软雅黑" panose="020B0503020204020204" pitchFamily="34" charset="-122"/>
                <a:cs typeface="+mn-ea"/>
                <a:sym typeface="+mn-ea"/>
              </a:rPr>
              <a:t>获奖—高兴；学会真本事—高兴；分数好—高兴。</a:t>
            </a:r>
            <a:endParaRPr lang="zh-CN" altLang="en-US" sz="2000" dirty="0">
              <a:latin typeface="微软雅黑" panose="020B0503020204020204" pitchFamily="34" charset="-122"/>
              <a:ea typeface="微软雅黑" panose="020B0503020204020204" pitchFamily="34" charset="-122"/>
              <a:cs typeface="+mn-ea"/>
            </a:endParaRPr>
          </a:p>
          <a:p>
            <a:pPr lvl="1" algn="l" eaLnBrk="1" hangingPunct="1">
              <a:lnSpc>
                <a:spcPct val="120000"/>
              </a:lnSpc>
              <a:spcBef>
                <a:spcPts val="1000"/>
              </a:spcBef>
              <a:spcAft>
                <a:spcPts val="0"/>
              </a:spcAft>
            </a:pPr>
            <a:r>
              <a:rPr lang="zh-CN" altLang="en-US" sz="2200" b="1" dirty="0">
                <a:solidFill>
                  <a:srgbClr val="3333CC"/>
                </a:solidFill>
                <a:latin typeface="微软雅黑" panose="020B0503020204020204" pitchFamily="34" charset="-122"/>
                <a:ea typeface="微软雅黑" panose="020B0503020204020204" pitchFamily="34" charset="-122"/>
              </a:rPr>
              <a:t>缺乏教养：</a:t>
            </a:r>
            <a:r>
              <a:rPr lang="zh-CN" altLang="en-US" sz="2000" dirty="0">
                <a:solidFill>
                  <a:srgbClr val="002060"/>
                </a:solidFill>
                <a:latin typeface="微软雅黑" panose="020B0503020204020204" pitchFamily="34" charset="-122"/>
                <a:ea typeface="微软雅黑" panose="020B0503020204020204" pitchFamily="34" charset="-122"/>
                <a:cs typeface="+mn-ea"/>
              </a:rPr>
              <a:t>占小便宜—高兴；作弄别人—高兴；欺负别人—高兴</a:t>
            </a:r>
            <a:endParaRPr lang="zh-CN" altLang="en-US" sz="2000" dirty="0">
              <a:solidFill>
                <a:srgbClr val="002060"/>
              </a:solidFill>
              <a:latin typeface="微软雅黑" panose="020B0503020204020204" pitchFamily="34" charset="-122"/>
              <a:ea typeface="微软雅黑" panose="020B0503020204020204" pitchFamily="34" charset="-122"/>
              <a:cs typeface="+mn-ea"/>
            </a:endParaRPr>
          </a:p>
        </p:txBody>
      </p:sp>
      <p:sp>
        <p:nvSpPr>
          <p:cNvPr id="2" name="文本框 1"/>
          <p:cNvSpPr txBox="1"/>
          <p:nvPr/>
        </p:nvSpPr>
        <p:spPr>
          <a:xfrm>
            <a:off x="381000" y="266065"/>
            <a:ext cx="8198485" cy="811530"/>
          </a:xfrm>
          <a:prstGeom prst="rect">
            <a:avLst/>
          </a:prstGeom>
          <a:blipFill>
            <a:blip r:embed="rId1"/>
          </a:blipFill>
        </p:spPr>
        <p:txBody>
          <a:bodyPr wrap="square" rtlCol="0">
            <a:spAutoFit/>
          </a:bodyPr>
          <a:p>
            <a:pPr>
              <a:lnSpc>
                <a:spcPct val="130000"/>
              </a:lnSpc>
              <a:spcBef>
                <a:spcPts val="0"/>
              </a:spcBef>
              <a:spcAft>
                <a:spcPts val="0"/>
              </a:spcAft>
            </a:pPr>
            <a:r>
              <a:rPr lang="en-US" altLang="zh-CN" sz="2400" i="1">
                <a:solidFill>
                  <a:srgbClr val="C00000"/>
                </a:solidFill>
                <a:latin typeface="华文琥珀" panose="02010800040101010101" pitchFamily="2" charset="-122"/>
                <a:ea typeface="华文琥珀" panose="02010800040101010101" pitchFamily="2" charset="-122"/>
              </a:rPr>
              <a:t>  </a:t>
            </a:r>
            <a:r>
              <a:rPr lang="zh-CN" altLang="en-US" sz="3600" i="1">
                <a:solidFill>
                  <a:srgbClr val="C00000"/>
                </a:solidFill>
                <a:effectLst/>
                <a:latin typeface="华文琥珀" panose="02010800040101010101" pitchFamily="2" charset="-122"/>
                <a:ea typeface="华文琥珀" panose="02010800040101010101" pitchFamily="2" charset="-122"/>
              </a:rPr>
              <a:t>再思考</a:t>
            </a:r>
            <a:r>
              <a:rPr lang="zh-CN" altLang="en-US" sz="3600" i="1">
                <a:solidFill>
                  <a:srgbClr val="C0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rPr>
              <a:t>：</a:t>
            </a:r>
            <a:endParaRPr lang="zh-CN" altLang="en-US" sz="3600" i="1">
              <a:solidFill>
                <a:srgbClr val="C00000"/>
              </a:solidFill>
              <a:effectLst>
                <a:outerShdw blurRad="38100" dist="38100" dir="2700000" algn="tl">
                  <a:srgbClr val="000000">
                    <a:alpha val="43137"/>
                  </a:srgbClr>
                </a:outerShdw>
              </a:effectLst>
              <a:latin typeface="华文琥珀" panose="02010800040101010101" pitchFamily="2" charset="-122"/>
              <a:ea typeface="华文琥珀" panose="02010800040101010101" pitchFamily="2" charset="-122"/>
            </a:endParaRPr>
          </a:p>
        </p:txBody>
      </p:sp>
    </p:spTree>
  </p:cSld>
  <p:clrMapOvr>
    <a:masterClrMapping/>
  </p:clrMapOvr>
  <p:transition>
    <p:blinds/>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idx="4294967295"/>
          </p:nvPr>
        </p:nvSpPr>
        <p:spPr>
          <a:xfrm>
            <a:off x="395605" y="233045"/>
            <a:ext cx="8370570" cy="1155700"/>
          </a:xfrm>
          <a:solidFill>
            <a:srgbClr val="FFFF00"/>
          </a:solidFill>
        </p:spPr>
        <p:txBody>
          <a:bodyPr vert="horz" wrap="square" lIns="91440" tIns="45720" rIns="91440" bIns="45720" anchor="b"/>
          <a:p>
            <a:pPr algn="ctr">
              <a:lnSpc>
                <a:spcPct val="85000"/>
              </a:lnSpc>
              <a:spcBef>
                <a:spcPts val="0"/>
              </a:spcBef>
              <a:spcAft>
                <a:spcPts val="0"/>
              </a:spcAft>
            </a:pP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农耕自给自足</a:t>
            </a:r>
            <a:r>
              <a:rPr lang="en-US" altLang="zh-CN" sz="4800" b="1" dirty="0">
                <a:solidFill>
                  <a:schemeClr val="tx1"/>
                </a:solidFill>
                <a:latin typeface="黑体" panose="02010609060101010101" pitchFamily="2" charset="-122"/>
                <a:ea typeface="黑体" panose="02010609060101010101" pitchFamily="2" charset="-122"/>
              </a:rPr>
              <a:t>|</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游牧单一经济</a:t>
            </a:r>
            <a:endParaRPr lang="zh-CN" altLang="en-US" sz="4800" b="1" dirty="0">
              <a:solidFill>
                <a:srgbClr val="006600"/>
              </a:solidFill>
              <a:latin typeface="黑体" panose="02010609060101010101" pitchFamily="2" charset="-122"/>
              <a:ea typeface="黑体" panose="02010609060101010101" pitchFamily="2" charset="-122"/>
            </a:endParaRPr>
          </a:p>
        </p:txBody>
      </p:sp>
      <p:sp>
        <p:nvSpPr>
          <p:cNvPr id="27650" name="内容占位符 2"/>
          <p:cNvSpPr>
            <a:spLocks noGrp="1"/>
          </p:cNvSpPr>
          <p:nvPr>
            <p:ph sz="quarter" idx="4294967295"/>
          </p:nvPr>
        </p:nvSpPr>
        <p:spPr>
          <a:xfrm>
            <a:off x="395605" y="1494790"/>
            <a:ext cx="8424545" cy="4856480"/>
          </a:xfrm>
          <a:blipFill rotWithShape="1">
            <a:blip r:embed="rId1">
              <a:alphaModFix amt="81000"/>
            </a:blip>
            <a:tile tx="0" ty="0" sx="100000" sy="100000" flip="none" algn="tl"/>
          </a:blipFill>
        </p:spPr>
        <p:txBody>
          <a:bodyPr vert="horz" wrap="square" lIns="91440" tIns="45720" rIns="91440" bIns="45720" anchor="t"/>
          <a:lstStyle>
            <a:lvl1pPr lvl="0">
              <a:buClr>
                <a:schemeClr val="accent2"/>
              </a:buClr>
              <a:buSzTx/>
              <a:buFont typeface="Wingdings" panose="05000000000000000000" pitchFamily="2" charset="2"/>
              <a:defRPr sz="2400"/>
            </a:lvl1pPr>
            <a:lvl2pPr lvl="1">
              <a:buClr>
                <a:schemeClr val="accent2"/>
              </a:buClr>
              <a:buSzTx/>
              <a:buFont typeface="Wingdings" panose="05000000000000000000" pitchFamily="2" charset="2"/>
              <a:defRPr sz="2000"/>
            </a:lvl2pPr>
            <a:lvl3pPr lvl="2">
              <a:buClr>
                <a:schemeClr val="accent2"/>
              </a:buClr>
              <a:buSzTx/>
              <a:buFont typeface="Wingdings" panose="05000000000000000000" pitchFamily="2" charset="2"/>
              <a:defRPr sz="1800"/>
            </a:lvl3pPr>
            <a:lvl4pPr lvl="3">
              <a:buClr>
                <a:schemeClr val="accent2"/>
              </a:buClr>
              <a:buSzTx/>
              <a:buFont typeface="Wingdings" panose="05000000000000000000" pitchFamily="2" charset="2"/>
              <a:defRPr sz="1600"/>
            </a:lvl4pPr>
            <a:lvl5pPr lvl="4">
              <a:buClr>
                <a:schemeClr val="accent2"/>
              </a:buClr>
              <a:buSzTx/>
              <a:buFont typeface="Wingdings" panose="05000000000000000000" pitchFamily="2" charset="2"/>
              <a:defRPr sz="1600"/>
            </a:lvl5pPr>
          </a:lstStyle>
          <a:p>
            <a:pPr lvl="0">
              <a:lnSpc>
                <a:spcPct val="95000"/>
              </a:lnSpc>
              <a:spcAft>
                <a:spcPct val="10000"/>
              </a:spcAft>
              <a:buSzTx/>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rPr>
              <a:t>游牧经济</a:t>
            </a:r>
            <a:r>
              <a:rPr lang="zh-CN" altLang="en-US" sz="2400" dirty="0">
                <a:latin typeface="微软雅黑" panose="020B0503020204020204" pitchFamily="34" charset="-122"/>
                <a:ea typeface="微软雅黑" panose="020B0503020204020204" pitchFamily="34" charset="-122"/>
              </a:rPr>
              <a:t>是一种</a:t>
            </a:r>
            <a:r>
              <a:rPr lang="zh-CN" altLang="en-US" sz="2400" dirty="0">
                <a:solidFill>
                  <a:srgbClr val="3333CC"/>
                </a:solidFill>
                <a:latin typeface="微软雅黑" panose="020B0503020204020204" pitchFamily="34" charset="-122"/>
                <a:ea typeface="微软雅黑" panose="020B0503020204020204" pitchFamily="34" charset="-122"/>
              </a:rPr>
              <a:t>不完全的经济，对自然环境存在着相当的依赖性。</a:t>
            </a:r>
            <a:r>
              <a:rPr lang="zh-CN" altLang="en-US" sz="2400" dirty="0">
                <a:latin typeface="微软雅黑" panose="020B0503020204020204" pitchFamily="34" charset="-122"/>
                <a:ea typeface="微软雅黑" panose="020B0503020204020204" pitchFamily="34" charset="-122"/>
              </a:rPr>
              <a:t>因此游牧部落之间经常为争夺水草发生</a:t>
            </a:r>
            <a:r>
              <a:rPr lang="zh-CN" altLang="en-US" sz="2400" b="1" dirty="0">
                <a:solidFill>
                  <a:srgbClr val="FF0000"/>
                </a:solidFill>
                <a:latin typeface="微软雅黑" panose="020B0503020204020204" pitchFamily="34" charset="-122"/>
                <a:ea typeface="微软雅黑" panose="020B0503020204020204" pitchFamily="34" charset="-122"/>
              </a:rPr>
              <a:t>小争斗</a:t>
            </a:r>
            <a:r>
              <a:rPr lang="zh-CN" altLang="en-US" sz="2400" dirty="0">
                <a:latin typeface="微软雅黑" panose="020B0503020204020204" pitchFamily="34" charset="-122"/>
                <a:ea typeface="微软雅黑" panose="020B0503020204020204" pitchFamily="34" charset="-122"/>
              </a:rPr>
              <a:t>，在无法满足生存的情况下，他们会对农耕民族</a:t>
            </a:r>
            <a:r>
              <a:rPr lang="zh-CN" altLang="en-US" sz="2400" b="1" dirty="0">
                <a:solidFill>
                  <a:srgbClr val="FF0000"/>
                </a:solidFill>
                <a:latin typeface="微软雅黑" panose="020B0503020204020204" pitchFamily="34" charset="-122"/>
                <a:ea typeface="微软雅黑" panose="020B0503020204020204" pitchFamily="34" charset="-122"/>
              </a:rPr>
              <a:t>大进攻</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lvl="0">
              <a:lnSpc>
                <a:spcPct val="95000"/>
              </a:lnSpc>
              <a:spcAft>
                <a:spcPct val="10000"/>
              </a:spcAft>
              <a:buSzTx/>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rPr>
              <a:t>农耕文明</a:t>
            </a:r>
            <a:r>
              <a:rPr lang="zh-CN" altLang="en-US" sz="2400" dirty="0">
                <a:solidFill>
                  <a:srgbClr val="008000"/>
                </a:solidFill>
                <a:latin typeface="微软雅黑" panose="020B0503020204020204" pitchFamily="34" charset="-122"/>
                <a:ea typeface="微软雅黑" panose="020B0503020204020204" pitchFamily="34" charset="-122"/>
              </a:rPr>
              <a:t>是一种</a:t>
            </a:r>
            <a:r>
              <a:rPr lang="zh-CN" altLang="en-US" sz="2400" dirty="0">
                <a:solidFill>
                  <a:srgbClr val="3333CC"/>
                </a:solidFill>
                <a:latin typeface="微软雅黑" panose="020B0503020204020204" pitchFamily="34" charset="-122"/>
                <a:ea typeface="微软雅黑" panose="020B0503020204020204" pitchFamily="34" charset="-122"/>
              </a:rPr>
              <a:t>相对完全、循环稳定、容易自给自足的经济，对外的依赖性较少。</a:t>
            </a:r>
            <a:r>
              <a:rPr lang="zh-CN" altLang="en-US" sz="2400" dirty="0">
                <a:solidFill>
                  <a:srgbClr val="008000"/>
                </a:solidFill>
                <a:latin typeface="微软雅黑" panose="020B0503020204020204" pitchFamily="34" charset="-122"/>
                <a:ea typeface="微软雅黑" panose="020B0503020204020204" pitchFamily="34" charset="-122"/>
              </a:rPr>
              <a:t>定居的生活方式使他们不愿远离居住地，留恋故居和叶落归根，对外侵略性也较少。</a:t>
            </a:r>
            <a:r>
              <a:rPr lang="zh-CN" altLang="en-US" sz="2400" b="1" dirty="0">
                <a:solidFill>
                  <a:srgbClr val="FF0000"/>
                </a:solidFill>
                <a:latin typeface="微软雅黑" panose="020B0503020204020204" pitchFamily="34" charset="-122"/>
                <a:ea typeface="微软雅黑" panose="020B0503020204020204" pitchFamily="34" charset="-122"/>
              </a:rPr>
              <a:t>自卫</a:t>
            </a:r>
            <a:endParaRPr lang="zh-CN" altLang="en-US" sz="2400" b="1" dirty="0">
              <a:solidFill>
                <a:srgbClr val="FF0000"/>
              </a:solidFill>
              <a:latin typeface="微软雅黑" panose="020B0503020204020204" pitchFamily="34" charset="-122"/>
              <a:ea typeface="微软雅黑" panose="020B0503020204020204" pitchFamily="34" charset="-122"/>
            </a:endParaRPr>
          </a:p>
          <a:p>
            <a:pPr lvl="0">
              <a:lnSpc>
                <a:spcPct val="95000"/>
              </a:lnSpc>
              <a:spcAft>
                <a:spcPct val="10000"/>
              </a:spcAft>
              <a:buSzTx/>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rPr>
              <a:t>游牧文明</a:t>
            </a:r>
            <a:r>
              <a:rPr lang="zh-CN" altLang="en-US" sz="2400" dirty="0">
                <a:latin typeface="微软雅黑" panose="020B0503020204020204" pitchFamily="34" charset="-122"/>
                <a:ea typeface="微软雅黑" panose="020B0503020204020204" pitchFamily="34" charset="-122"/>
              </a:rPr>
              <a:t>的</a:t>
            </a:r>
            <a:r>
              <a:rPr lang="zh-CN" altLang="en-US" sz="2400" dirty="0">
                <a:solidFill>
                  <a:srgbClr val="3333CC"/>
                </a:solidFill>
                <a:latin typeface="微软雅黑" panose="020B0503020204020204" pitchFamily="34" charset="-122"/>
                <a:ea typeface="微软雅黑" panose="020B0503020204020204" pitchFamily="34" charset="-122"/>
              </a:rPr>
              <a:t>生产力低下，流动性强，人口数量少，社会组织简单，</a:t>
            </a:r>
            <a:r>
              <a:rPr lang="zh-CN" altLang="en-US" sz="2400" dirty="0">
                <a:latin typeface="微软雅黑" panose="020B0503020204020204" pitchFamily="34" charset="-122"/>
                <a:ea typeface="微软雅黑" panose="020B0503020204020204" pitchFamily="34" charset="-122"/>
              </a:rPr>
              <a:t>一般都以部落为基本单位，通常不需要高度的文化，但</a:t>
            </a:r>
            <a:r>
              <a:rPr lang="zh-CN" altLang="en-US" sz="2400" dirty="0">
                <a:solidFill>
                  <a:srgbClr val="3333CC"/>
                </a:solidFill>
                <a:latin typeface="微软雅黑" panose="020B0503020204020204" pitchFamily="34" charset="-122"/>
                <a:ea typeface="微软雅黑" panose="020B0503020204020204" pitchFamily="34" charset="-122"/>
              </a:rPr>
              <a:t>更注重技术发展，</a:t>
            </a:r>
            <a:r>
              <a:rPr lang="zh-CN" altLang="en-US" sz="2400" b="1" dirty="0">
                <a:solidFill>
                  <a:srgbClr val="3333CC"/>
                </a:solidFill>
                <a:latin typeface="微软雅黑" panose="020B0503020204020204" pitchFamily="34" charset="-122"/>
                <a:ea typeface="微软雅黑" panose="020B0503020204020204" pitchFamily="34" charset="-122"/>
              </a:rPr>
              <a:t>并注重商贸交换必须品</a:t>
            </a:r>
            <a:r>
              <a:rPr lang="zh-CN" altLang="en-US" sz="2400" dirty="0">
                <a:latin typeface="微软雅黑" panose="020B0503020204020204" pitchFamily="34" charset="-122"/>
                <a:ea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rPr>
              <a:t>行商</a:t>
            </a:r>
            <a:endParaRPr lang="zh-CN" altLang="en-US" sz="2400" b="1" dirty="0">
              <a:solidFill>
                <a:srgbClr val="FF0000"/>
              </a:solidFill>
              <a:latin typeface="微软雅黑" panose="020B0503020204020204" pitchFamily="34" charset="-122"/>
              <a:ea typeface="微软雅黑" panose="020B0503020204020204" pitchFamily="34" charset="-122"/>
            </a:endParaRPr>
          </a:p>
          <a:p>
            <a:pPr lvl="0">
              <a:lnSpc>
                <a:spcPct val="95000"/>
              </a:lnSpc>
              <a:spcAft>
                <a:spcPct val="10000"/>
              </a:spcAft>
              <a:buSzTx/>
              <a:buFont typeface="Wingdings" panose="05000000000000000000" charset="0"/>
              <a:buChar char="p"/>
            </a:pPr>
            <a:r>
              <a:rPr lang="zh-CN" altLang="en-US" sz="2400" b="1" dirty="0">
                <a:solidFill>
                  <a:srgbClr val="C00000"/>
                </a:solidFill>
                <a:latin typeface="微软雅黑" panose="020B0503020204020204" pitchFamily="34" charset="-122"/>
                <a:ea typeface="微软雅黑" panose="020B0503020204020204" pitchFamily="34" charset="-122"/>
              </a:rPr>
              <a:t>农耕文明</a:t>
            </a:r>
            <a:r>
              <a:rPr lang="zh-CN" altLang="en-US" sz="2400" dirty="0">
                <a:solidFill>
                  <a:srgbClr val="008000"/>
                </a:solidFill>
                <a:latin typeface="微软雅黑" panose="020B0503020204020204" pitchFamily="34" charset="-122"/>
                <a:ea typeface="微软雅黑" panose="020B0503020204020204" pitchFamily="34" charset="-122"/>
              </a:rPr>
              <a:t>的</a:t>
            </a:r>
            <a:r>
              <a:rPr lang="zh-CN" altLang="en-US" sz="2400" dirty="0">
                <a:solidFill>
                  <a:srgbClr val="3333CC"/>
                </a:solidFill>
                <a:latin typeface="微软雅黑" panose="020B0503020204020204" pitchFamily="34" charset="-122"/>
                <a:ea typeface="微软雅黑" panose="020B0503020204020204" pitchFamily="34" charset="-122"/>
              </a:rPr>
              <a:t>生产力较高，因此人口增长快，土地管理事物多，需要的文明程度较高，社会分工比较细致，社会组织也比较复杂</a:t>
            </a:r>
            <a:r>
              <a:rPr lang="zh-CN" altLang="en-US" sz="2400" dirty="0">
                <a:solidFill>
                  <a:srgbClr val="008000"/>
                </a:solidFill>
                <a:latin typeface="微软雅黑" panose="020B0503020204020204" pitchFamily="34" charset="-122"/>
                <a:ea typeface="微软雅黑" panose="020B0503020204020204" pitchFamily="34" charset="-122"/>
              </a:rPr>
              <a:t>，容易形成国家的形式。    </a:t>
            </a:r>
            <a:r>
              <a:rPr lang="zh-CN" altLang="en-US" sz="2400" b="1" dirty="0">
                <a:solidFill>
                  <a:srgbClr val="FF0000"/>
                </a:solidFill>
                <a:latin typeface="微软雅黑" panose="020B0503020204020204" pitchFamily="34" charset="-122"/>
                <a:ea typeface="微软雅黑" panose="020B0503020204020204" pitchFamily="34" charset="-122"/>
              </a:rPr>
              <a:t>坐贾</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7651" name="灯片编号占位符 4"/>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Tree>
  </p:cSld>
  <p:clrMapOvr>
    <a:masterClrMapping/>
  </p:clrMapOvr>
  <p:transition>
    <p:blinds/>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idx="4294967295"/>
          </p:nvPr>
        </p:nvSpPr>
        <p:spPr>
          <a:xfrm>
            <a:off x="203200" y="309880"/>
            <a:ext cx="8689975" cy="964565"/>
          </a:xfrm>
          <a:solidFill>
            <a:srgbClr val="FFFF00"/>
          </a:solidFill>
        </p:spPr>
        <p:txBody>
          <a:bodyPr vert="horz" wrap="square" lIns="91440" tIns="45720" rIns="91440" bIns="45720" anchor="b"/>
          <a:p>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农耕文明重农</a:t>
            </a:r>
            <a:r>
              <a:rPr lang="en-US" altLang="zh-CN" sz="4800" b="1" dirty="0">
                <a:solidFill>
                  <a:schemeClr val="tx1"/>
                </a:solidFill>
                <a:latin typeface="黑体" panose="02010609060101010101" pitchFamily="2" charset="-122"/>
                <a:ea typeface="黑体" panose="02010609060101010101" pitchFamily="2" charset="-122"/>
              </a:rPr>
              <a:t>|</a:t>
            </a:r>
            <a:r>
              <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游牧文明重商</a:t>
            </a:r>
            <a:endParaRPr lang="zh-CN" altLang="en-US" sz="48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8674" name="灯片编号占位符 5"/>
          <p:cNvSpPr txBox="1">
            <a:spLocks noGrp="1"/>
          </p:cNvSpPr>
          <p:nvPr/>
        </p:nvSpPr>
        <p:spPr>
          <a:xfrm>
            <a:off x="6553200" y="6245225"/>
            <a:ext cx="1981200" cy="476250"/>
          </a:xfrm>
          <a:prstGeom prst="rect">
            <a:avLst/>
          </a:prstGeom>
          <a:noFill/>
          <a:ln w="9525">
            <a:noFill/>
          </a:ln>
        </p:spPr>
        <p:txBody>
          <a:bodyPr anchor="t"/>
          <a:p>
            <a:pPr algn="r" fontAlgn="base">
              <a:lnSpc>
                <a:spcPct val="100000"/>
              </a:lnSpc>
              <a:spcBef>
                <a:spcPct val="0"/>
              </a:spcBef>
              <a:buClrTx/>
              <a:buFontTx/>
            </a:pPr>
            <a:fld id="{9A0DB2DC-4C9A-4742-B13C-FB6460FD3503}" type="slidenum">
              <a:rPr lang="zh-CN" altLang="en-US" sz="1200" u="none" dirty="0">
                <a:latin typeface="Verdana" panose="020B0604030504040204" pitchFamily="34" charset="0"/>
              </a:rPr>
            </a:fld>
            <a:endParaRPr lang="zh-CN" altLang="en-US" sz="1200" u="none" dirty="0">
              <a:latin typeface="Verdana" panose="020B0604030504040204" pitchFamily="34" charset="0"/>
            </a:endParaRPr>
          </a:p>
        </p:txBody>
      </p:sp>
      <p:sp>
        <p:nvSpPr>
          <p:cNvPr id="28675" name="内容占位符 2"/>
          <p:cNvSpPr>
            <a:spLocks noGrp="1"/>
          </p:cNvSpPr>
          <p:nvPr>
            <p:ph sz="quarter" idx="4294967295"/>
          </p:nvPr>
        </p:nvSpPr>
        <p:spPr>
          <a:xfrm>
            <a:off x="203200" y="1307465"/>
            <a:ext cx="8689340" cy="2263140"/>
          </a:xfrm>
          <a:blipFill rotWithShape="1">
            <a:blip r:embed="rId1">
              <a:alphaModFix amt="81000"/>
            </a:blip>
            <a:tile tx="0" ty="0" sx="100000" sy="100000" flip="none" algn="tl"/>
          </a:blipFill>
        </p:spPr>
        <p:txBody>
          <a:bodyPr vert="horz" wrap="square" lIns="91440" tIns="45720" rIns="91440" bIns="45720" anchor="t"/>
          <a:lstStyle>
            <a:lvl1pPr lvl="0">
              <a:buClr>
                <a:schemeClr val="accent2"/>
              </a:buClr>
              <a:buSzTx/>
              <a:buFont typeface="Wingdings" panose="05000000000000000000" pitchFamily="2" charset="2"/>
              <a:defRPr sz="2400"/>
            </a:lvl1pPr>
            <a:lvl2pPr lvl="1">
              <a:buClr>
                <a:schemeClr val="accent2"/>
              </a:buClr>
              <a:buSzTx/>
              <a:buFont typeface="Wingdings" panose="05000000000000000000" pitchFamily="2" charset="2"/>
              <a:defRPr sz="2000"/>
            </a:lvl2pPr>
            <a:lvl3pPr lvl="2">
              <a:buClr>
                <a:schemeClr val="accent2"/>
              </a:buClr>
              <a:buSzTx/>
              <a:buFont typeface="Wingdings" panose="05000000000000000000" pitchFamily="2" charset="2"/>
              <a:defRPr sz="1800"/>
            </a:lvl3pPr>
            <a:lvl4pPr lvl="3">
              <a:buClr>
                <a:schemeClr val="accent2"/>
              </a:buClr>
              <a:buSzTx/>
              <a:buFont typeface="Wingdings" panose="05000000000000000000" pitchFamily="2" charset="2"/>
              <a:defRPr sz="1600"/>
            </a:lvl4pPr>
            <a:lvl5pPr lvl="4">
              <a:buClr>
                <a:schemeClr val="accent2"/>
              </a:buClr>
              <a:buSzTx/>
              <a:buFont typeface="Wingdings" panose="05000000000000000000" pitchFamily="2" charset="2"/>
              <a:defRPr sz="1600"/>
            </a:lvl5pPr>
          </a:lstStyle>
          <a:p>
            <a:pPr lvl="0">
              <a:lnSpc>
                <a:spcPts val="3300"/>
              </a:lnSpc>
              <a:spcBef>
                <a:spcPts val="0"/>
              </a:spcBef>
              <a:spcAft>
                <a:spcPts val="0"/>
              </a:spcAft>
              <a:buSzTx/>
              <a:buFont typeface="Wingdings" panose="05000000000000000000" charset="0"/>
              <a:buChar char="p"/>
            </a:pPr>
            <a:r>
              <a:rPr lang="zh-CN" altLang="en-US" sz="2400" dirty="0">
                <a:latin typeface="微软雅黑" panose="020B0503020204020204" pitchFamily="34" charset="-122"/>
                <a:ea typeface="微软雅黑" panose="020B0503020204020204" pitchFamily="34" charset="-122"/>
              </a:rPr>
              <a:t>相对于</a:t>
            </a:r>
            <a:r>
              <a:rPr lang="zh-CN" altLang="en-US" sz="2400" b="1" dirty="0">
                <a:solidFill>
                  <a:srgbClr val="0F0066"/>
                </a:solidFill>
                <a:latin typeface="微软雅黑" panose="020B0503020204020204" pitchFamily="34" charset="-122"/>
                <a:ea typeface="微软雅黑" panose="020B0503020204020204" pitchFamily="34" charset="-122"/>
              </a:rPr>
              <a:t>农耕民族</a:t>
            </a:r>
            <a:r>
              <a:rPr lang="zh-CN" altLang="en-US" sz="2400" dirty="0">
                <a:latin typeface="微软雅黑" panose="020B0503020204020204" pitchFamily="34" charset="-122"/>
                <a:ea typeface="微软雅黑" panose="020B0503020204020204" pitchFamily="34" charset="-122"/>
              </a:rPr>
              <a:t>循环稳定、自给自足的生活方式来说，</a:t>
            </a:r>
            <a:r>
              <a:rPr lang="zh-CN" altLang="en-US" sz="2400" b="1" dirty="0">
                <a:solidFill>
                  <a:srgbClr val="0F0066"/>
                </a:solidFill>
                <a:latin typeface="微软雅黑" panose="020B0503020204020204" pitchFamily="34" charset="-122"/>
                <a:ea typeface="微软雅黑" panose="020B0503020204020204" pitchFamily="34" charset="-122"/>
              </a:rPr>
              <a:t>游牧民族</a:t>
            </a:r>
            <a:r>
              <a:rPr lang="zh-CN" altLang="en-US" sz="2400" dirty="0">
                <a:latin typeface="微软雅黑" panose="020B0503020204020204" pitchFamily="34" charset="-122"/>
                <a:ea typeface="微软雅黑" panose="020B0503020204020204" pitchFamily="34" charset="-122"/>
              </a:rPr>
              <a:t>较为单一经济，加上</a:t>
            </a:r>
            <a:r>
              <a:rPr lang="zh-CN" altLang="en-US" sz="2400" b="1" dirty="0">
                <a:solidFill>
                  <a:srgbClr val="0F0066"/>
                </a:solidFill>
                <a:latin typeface="微软雅黑" panose="020B0503020204020204" pitchFamily="34" charset="-122"/>
                <a:ea typeface="微软雅黑" panose="020B0503020204020204" pitchFamily="34" charset="-122"/>
              </a:rPr>
              <a:t>游牧民族</a:t>
            </a:r>
            <a:r>
              <a:rPr lang="zh-CN" altLang="en-US" sz="2400" dirty="0">
                <a:latin typeface="微软雅黑" panose="020B0503020204020204" pitchFamily="34" charset="-122"/>
                <a:ea typeface="微软雅黑" panose="020B0503020204020204" pitchFamily="34" charset="-122"/>
              </a:rPr>
              <a:t>生活的迁徙性和冒险性，客观上有进行物品交换和贸易的强烈需求，所以</a:t>
            </a:r>
            <a:r>
              <a:rPr lang="zh-CN" altLang="en-US" sz="2400" dirty="0">
                <a:solidFill>
                  <a:srgbClr val="C00000"/>
                </a:solidFill>
                <a:latin typeface="微软雅黑" panose="020B0503020204020204" pitchFamily="34" charset="-122"/>
                <a:ea typeface="微软雅黑" panose="020B0503020204020204" pitchFamily="34" charset="-122"/>
              </a:rPr>
              <a:t>在</a:t>
            </a:r>
            <a:r>
              <a:rPr lang="zh-CN" altLang="en-US" sz="2400" b="1" dirty="0">
                <a:solidFill>
                  <a:srgbClr val="C00000"/>
                </a:solidFill>
                <a:latin typeface="微软雅黑" panose="020B0503020204020204" pitchFamily="34" charset="-122"/>
                <a:ea typeface="微软雅黑" panose="020B0503020204020204" pitchFamily="34" charset="-122"/>
              </a:rPr>
              <a:t>商品贸易</a:t>
            </a:r>
            <a:r>
              <a:rPr lang="zh-CN" altLang="en-US" sz="2400" dirty="0">
                <a:solidFill>
                  <a:srgbClr val="C00000"/>
                </a:solidFill>
                <a:latin typeface="微软雅黑" panose="020B0503020204020204" pitchFamily="34" charset="-122"/>
                <a:ea typeface="微软雅黑" panose="020B0503020204020204" pitchFamily="34" charset="-122"/>
              </a:rPr>
              <a:t>活动中，</a:t>
            </a:r>
            <a:r>
              <a:rPr lang="zh-CN" altLang="en-US" sz="2400" b="1" dirty="0">
                <a:solidFill>
                  <a:srgbClr val="0F0066"/>
                </a:solidFill>
                <a:latin typeface="微软雅黑" panose="020B0503020204020204" pitchFamily="34" charset="-122"/>
                <a:ea typeface="微软雅黑" panose="020B0503020204020204" pitchFamily="34" charset="-122"/>
              </a:rPr>
              <a:t>游牧民族</a:t>
            </a:r>
            <a:r>
              <a:rPr lang="zh-CN" altLang="en-US" sz="2400" dirty="0">
                <a:solidFill>
                  <a:srgbClr val="C00000"/>
                </a:solidFill>
                <a:latin typeface="微软雅黑" panose="020B0503020204020204" pitchFamily="34" charset="-122"/>
                <a:ea typeface="微软雅黑" panose="020B0503020204020204" pitchFamily="34" charset="-122"/>
              </a:rPr>
              <a:t>表现的更加积极主动</a:t>
            </a:r>
            <a:r>
              <a:rPr lang="zh-CN" altLang="en-US" sz="2400" dirty="0">
                <a:latin typeface="微软雅黑" panose="020B0503020204020204" pitchFamily="34" charset="-122"/>
                <a:ea typeface="微软雅黑" panose="020B0503020204020204" pitchFamily="34" charset="-122"/>
              </a:rPr>
              <a:t>。早在</a:t>
            </a:r>
            <a:r>
              <a:rPr lang="zh-CN" altLang="en-US" sz="2400" b="1" dirty="0">
                <a:solidFill>
                  <a:srgbClr val="3333CC"/>
                </a:solidFill>
                <a:latin typeface="微软雅黑" panose="020B0503020204020204" pitchFamily="34" charset="-122"/>
                <a:ea typeface="微软雅黑" panose="020B0503020204020204" pitchFamily="34" charset="-122"/>
              </a:rPr>
              <a:t>苏美尔文明</a:t>
            </a:r>
            <a:r>
              <a:rPr lang="zh-CN" altLang="en-US" sz="2400" dirty="0">
                <a:latin typeface="微软雅黑" panose="020B0503020204020204" pitchFamily="34" charset="-122"/>
                <a:ea typeface="微软雅黑" panose="020B0503020204020204" pitchFamily="34" charset="-122"/>
              </a:rPr>
              <a:t>兴起时，</a:t>
            </a:r>
            <a:r>
              <a:rPr lang="zh-CN" altLang="en-US" sz="2400" b="1" dirty="0">
                <a:solidFill>
                  <a:srgbClr val="0F0066"/>
                </a:solidFill>
                <a:latin typeface="微软雅黑" panose="020B0503020204020204" pitchFamily="34" charset="-122"/>
                <a:ea typeface="微软雅黑" panose="020B0503020204020204" pitchFamily="34" charset="-122"/>
              </a:rPr>
              <a:t>游牧民族</a:t>
            </a:r>
            <a:r>
              <a:rPr lang="zh-CN" altLang="en-US" sz="2400" dirty="0">
                <a:latin typeface="微软雅黑" panose="020B0503020204020204" pitchFamily="34" charset="-122"/>
                <a:ea typeface="微软雅黑" panose="020B0503020204020204" pitchFamily="34" charset="-122"/>
              </a:rPr>
              <a:t>与</a:t>
            </a:r>
            <a:r>
              <a:rPr lang="zh-CN" altLang="en-US" sz="2400" b="1" dirty="0">
                <a:solidFill>
                  <a:srgbClr val="0F0066"/>
                </a:solidFill>
                <a:latin typeface="微软雅黑" panose="020B0503020204020204" pitchFamily="34" charset="-122"/>
                <a:ea typeface="微软雅黑" panose="020B0503020204020204" pitchFamily="34" charset="-122"/>
              </a:rPr>
              <a:t>农耕民族</a:t>
            </a:r>
            <a:r>
              <a:rPr lang="zh-CN" altLang="en-US" sz="2400" dirty="0">
                <a:latin typeface="微软雅黑" panose="020B0503020204020204" pitchFamily="34" charset="-122"/>
                <a:ea typeface="微软雅黑" panose="020B0503020204020204" pitchFamily="34" charset="-122"/>
              </a:rPr>
              <a:t>的货物交易就已展开。</a:t>
            </a:r>
            <a:endParaRPr lang="zh-CN" altLang="en-US" sz="2400" dirty="0">
              <a:latin typeface="微软雅黑" panose="020B0503020204020204" pitchFamily="34" charset="-122"/>
              <a:ea typeface="微软雅黑" panose="020B0503020204020204" pitchFamily="34" charset="-122"/>
            </a:endParaRPr>
          </a:p>
        </p:txBody>
      </p:sp>
      <p:pic>
        <p:nvPicPr>
          <p:cNvPr id="28676" name="图片 1" descr="http://www.photo0086.com/member/3311/pic/2011011318291929196.JPG"/>
          <p:cNvPicPr>
            <a:picLocks noChangeAspect="1"/>
          </p:cNvPicPr>
          <p:nvPr/>
        </p:nvPicPr>
        <p:blipFill>
          <a:blip r:embed="rId2"/>
          <a:srcRect l="2762" t="10847" r="2579" b="28403"/>
          <a:stretch>
            <a:fillRect/>
          </a:stretch>
        </p:blipFill>
        <p:spPr>
          <a:xfrm>
            <a:off x="55563" y="3649663"/>
            <a:ext cx="4557712" cy="2732087"/>
          </a:xfrm>
          <a:prstGeom prst="rect">
            <a:avLst/>
          </a:prstGeom>
          <a:noFill/>
          <a:ln w="9525">
            <a:noFill/>
          </a:ln>
        </p:spPr>
      </p:pic>
      <p:pic>
        <p:nvPicPr>
          <p:cNvPr id="28677" name="Picture 9" descr="41537651"/>
          <p:cNvPicPr>
            <a:picLocks noChangeAspect="1"/>
          </p:cNvPicPr>
          <p:nvPr/>
        </p:nvPicPr>
        <p:blipFill>
          <a:blip r:embed="rId3"/>
          <a:stretch>
            <a:fillRect/>
          </a:stretch>
        </p:blipFill>
        <p:spPr>
          <a:xfrm>
            <a:off x="4675188" y="3641725"/>
            <a:ext cx="4416425" cy="2713038"/>
          </a:xfrm>
          <a:prstGeom prst="rect">
            <a:avLst/>
          </a:prstGeom>
          <a:noFill/>
          <a:ln w="9525">
            <a:noFill/>
          </a:ln>
        </p:spPr>
      </p:pic>
    </p:spTree>
  </p:cSld>
  <p:clrMapOvr>
    <a:masterClrMapping/>
  </p:clrMapOvr>
  <p:transition>
    <p:blinds/>
  </p:transition>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themeOverride>
</file>

<file path=ppt/theme/themeOverride2.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themeOverride>
</file>

<file path=docProps/app.xml><?xml version="1.0" encoding="utf-8"?>
<Properties xmlns="http://schemas.openxmlformats.org/officeDocument/2006/extended-properties" xmlns:vt="http://schemas.openxmlformats.org/officeDocument/2006/docPropsVTypes">
  <Template>Edge</Template>
  <TotalTime>0</TotalTime>
  <Words>17144</Words>
  <Application>WPS 演示</Application>
  <PresentationFormat>全屏显示(4:3)</PresentationFormat>
  <Paragraphs>682</Paragraphs>
  <Slides>71</Slides>
  <Notes>1</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71</vt:i4>
      </vt:variant>
    </vt:vector>
  </HeadingPairs>
  <TitlesOfParts>
    <vt:vector size="89" baseType="lpstr">
      <vt:lpstr>Arial</vt:lpstr>
      <vt:lpstr>宋体</vt:lpstr>
      <vt:lpstr>Wingdings</vt:lpstr>
      <vt:lpstr>黑体</vt:lpstr>
      <vt:lpstr>Garamond</vt:lpstr>
      <vt:lpstr>微软雅黑</vt:lpstr>
      <vt:lpstr>Verdana</vt:lpstr>
      <vt:lpstr>Wingdings</vt:lpstr>
      <vt:lpstr>Arial Unicode MS</vt:lpstr>
      <vt:lpstr>Wingdings 2</vt:lpstr>
      <vt:lpstr>华文行楷</vt:lpstr>
      <vt:lpstr>华文琥珀</vt:lpstr>
      <vt:lpstr>Times New Roman</vt:lpstr>
      <vt:lpstr>楷体_GB2312</vt:lpstr>
      <vt:lpstr>新宋体</vt:lpstr>
      <vt:lpstr>隶书</vt:lpstr>
      <vt:lpstr>Edge</vt:lpstr>
      <vt:lpstr>1_Edge</vt:lpstr>
      <vt:lpstr>文化差异及特点</vt:lpstr>
      <vt:lpstr> 文化的社会学定义</vt:lpstr>
      <vt:lpstr>一、东方与西方文明的特点</vt:lpstr>
      <vt:lpstr>游牧文明的生产和生活</vt:lpstr>
      <vt:lpstr>农耕文明的生产和生活</vt:lpstr>
      <vt:lpstr>文明的特点取决于生存方式</vt:lpstr>
      <vt:lpstr>农耕关注群体|游牧关注个体</vt:lpstr>
      <vt:lpstr>农耕自给自足|游牧单一经济</vt:lpstr>
      <vt:lpstr>农耕文明重农|游牧文明重商</vt:lpstr>
      <vt:lpstr>农耕人情社会|游牧契约社会</vt:lpstr>
      <vt:lpstr>农耕注重自律|游牧注重他律</vt:lpstr>
      <vt:lpstr>农耕社会集中|游牧社会移动</vt:lpstr>
      <vt:lpstr>农耕中央集权|游牧部落联盟</vt:lpstr>
      <vt:lpstr>农耕崇拜自然|游牧信奉神明</vt:lpstr>
      <vt:lpstr>PowerPoint 演示文稿</vt:lpstr>
      <vt:lpstr>东方尊崇道</vt:lpstr>
      <vt:lpstr>    何谓“道”？</vt:lpstr>
      <vt:lpstr>西方尊重“技”</vt:lpstr>
      <vt:lpstr>农耕民族的技术观</vt:lpstr>
      <vt:lpstr>文化与社会统治</vt:lpstr>
      <vt:lpstr>西方古典文明</vt:lpstr>
      <vt:lpstr>东方古典文明</vt:lpstr>
      <vt:lpstr>世界观与价值观</vt:lpstr>
      <vt:lpstr>信仰与宗教</vt:lpstr>
      <vt:lpstr>西方古代哲人的思想</vt:lpstr>
      <vt:lpstr>西方智慧与理性</vt:lpstr>
      <vt:lpstr>西方文明的特点</vt:lpstr>
      <vt:lpstr>            古代中国与西方区别</vt:lpstr>
      <vt:lpstr>PowerPoint 演示文稿</vt:lpstr>
      <vt:lpstr>            古代中国与西方区别</vt:lpstr>
      <vt:lpstr>东方哲学：道与儒</vt:lpstr>
      <vt:lpstr>佛陀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五、儒家教育解决的几个核心问题</vt:lpstr>
      <vt:lpstr>中国传统家庭文化——家训</vt:lpstr>
      <vt:lpstr>  传统经典</vt:lpstr>
      <vt:lpstr>  传统经典</vt:lpstr>
      <vt:lpstr>     思考与讨论：</vt:lpstr>
      <vt:lpstr> 本讲结束</vt:lpstr>
      <vt:lpstr>PowerPoint 演示文稿</vt:lpstr>
      <vt:lpstr>缺乏正确价值观的后果</vt:lpstr>
      <vt:lpstr>缺乏正确价值观的后果</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文化</dc:title>
  <dc:creator>Owner</dc:creator>
  <cp:lastModifiedBy>陈天宁</cp:lastModifiedBy>
  <cp:revision>581</cp:revision>
  <dcterms:created xsi:type="dcterms:W3CDTF">2003-09-25T06:31:00Z</dcterms:created>
  <dcterms:modified xsi:type="dcterms:W3CDTF">2020-03-23T04:15:15Z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ies>
</file>